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Average" panose="020B0604020202020204" charset="0"/>
      <p:regular r:id="rId40"/>
    </p:embeddedFont>
    <p:embeddedFont>
      <p:font typeface="Oswald" panose="00000500000000000000" pitchFamily="2"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2174a1969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2174a196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12174a1969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12174a196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2174a1969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12174a196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2174a1969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2174a196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14de803d7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14de803d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14de803d7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14de803d7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14de803d7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14de803d7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14de803d7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14de803d7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4de803d7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14de803d7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14de803d7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14de803d7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12174a1969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12174a196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4de803d7f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4de803d7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14de803d7f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14de803d7f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02e35b77b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02e35b77b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14de803d7f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14de803d7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4de803d7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14de803d7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14de803d7f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14de803d7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14de803d7f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14de803d7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4de803d7f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14de803d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4de803d7f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14de803d7f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14de803d7f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14de803d7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12174a196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12174a196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14de803d7f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14de803d7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4de803d7f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14de803d7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1963dd47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1963dd47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4de803d7f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14de803d7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14de803d7f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14de803d7f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4de803d7f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14de803d7f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14de803d7f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14de803d7f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02e35b77bd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02e35b77b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12174a1969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12174a19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040b65f8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040b65f8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040b65f8b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040b65f8b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2174a1969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12174a1969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12174a196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12174a196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12174a196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12174a196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hyperlink" Target="https://www.cocorahs.org/Content.aspx?page=CoCoRaHS-Schools-Teachers" TargetMode="External"/><Relationship Id="rId7" Type="http://schemas.openxmlformats.org/officeDocument/2006/relationships/hyperlink" Target="https://www.cocorahs.org/Content.aspx?page=CoCoRaHS_School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www.cocorahs.org/"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hyperlink" Target="https://www.weather.gov/epz/education"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Climate Change in West Virginia</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900">
                <a:solidFill>
                  <a:srgbClr val="FFFF00"/>
                </a:solidFill>
              </a:rPr>
              <a:t>A Hot Topic!</a:t>
            </a:r>
            <a:endParaRPr sz="290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95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Real Climate Change</a:t>
            </a:r>
            <a:endParaRPr/>
          </a:p>
        </p:txBody>
      </p:sp>
      <p:pic>
        <p:nvPicPr>
          <p:cNvPr id="114" name="Google Shape;114;p21"/>
          <p:cNvPicPr preferRelativeResize="0"/>
          <p:nvPr/>
        </p:nvPicPr>
        <p:blipFill rotWithShape="1">
          <a:blip r:embed="rId3">
            <a:alphaModFix/>
          </a:blip>
          <a:srcRect/>
          <a:stretch/>
        </p:blipFill>
        <p:spPr>
          <a:xfrm>
            <a:off x="1750075" y="2730550"/>
            <a:ext cx="6045276" cy="455950"/>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15" name="Google Shape;115;p21"/>
          <p:cNvPicPr preferRelativeResize="0"/>
          <p:nvPr/>
        </p:nvPicPr>
        <p:blipFill rotWithShape="1">
          <a:blip r:embed="rId4">
            <a:alphaModFix/>
          </a:blip>
          <a:srcRect/>
          <a:stretch/>
        </p:blipFill>
        <p:spPr>
          <a:xfrm>
            <a:off x="1750086" y="3363973"/>
            <a:ext cx="6045275" cy="1189125"/>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16" name="Google Shape;116;p21"/>
          <p:cNvPicPr preferRelativeResize="0"/>
          <p:nvPr/>
        </p:nvPicPr>
        <p:blipFill>
          <a:blip r:embed="rId5">
            <a:alphaModFix/>
          </a:blip>
          <a:stretch>
            <a:fillRect/>
          </a:stretch>
        </p:blipFill>
        <p:spPr>
          <a:xfrm>
            <a:off x="4572000" y="227675"/>
            <a:ext cx="3547674" cy="2134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105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National Weather Service - Fairbanks, Alaska</a:t>
            </a:r>
            <a:endParaRPr/>
          </a:p>
        </p:txBody>
      </p:sp>
      <p:pic>
        <p:nvPicPr>
          <p:cNvPr id="134" name="Google Shape;134;p23" descr="See the source image"/>
          <p:cNvPicPr preferRelativeResize="0"/>
          <p:nvPr/>
        </p:nvPicPr>
        <p:blipFill rotWithShape="1">
          <a:blip r:embed="rId3">
            <a:alphaModFix/>
          </a:blip>
          <a:srcRect/>
          <a:stretch/>
        </p:blipFill>
        <p:spPr>
          <a:xfrm>
            <a:off x="1856724" y="788452"/>
            <a:ext cx="5430550" cy="3992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00" y="95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Real Climate Change</a:t>
            </a:r>
            <a:endParaRPr/>
          </a:p>
        </p:txBody>
      </p:sp>
      <p:pic>
        <p:nvPicPr>
          <p:cNvPr id="140" name="Google Shape;140;p24"/>
          <p:cNvPicPr preferRelativeResize="0"/>
          <p:nvPr/>
        </p:nvPicPr>
        <p:blipFill rotWithShape="1">
          <a:blip r:embed="rId3">
            <a:alphaModFix/>
          </a:blip>
          <a:srcRect/>
          <a:stretch/>
        </p:blipFill>
        <p:spPr>
          <a:xfrm>
            <a:off x="311700" y="1078350"/>
            <a:ext cx="4136924" cy="3086275"/>
          </a:xfrm>
          <a:prstGeom prst="rect">
            <a:avLst/>
          </a:prstGeom>
          <a:noFill/>
          <a:ln>
            <a:noFill/>
          </a:ln>
        </p:spPr>
      </p:pic>
      <p:pic>
        <p:nvPicPr>
          <p:cNvPr id="141" name="Google Shape;141;p24"/>
          <p:cNvPicPr preferRelativeResize="0"/>
          <p:nvPr/>
        </p:nvPicPr>
        <p:blipFill rotWithShape="1">
          <a:blip r:embed="rId4">
            <a:alphaModFix/>
          </a:blip>
          <a:srcRect/>
          <a:stretch/>
        </p:blipFill>
        <p:spPr>
          <a:xfrm>
            <a:off x="5058398" y="34148"/>
            <a:ext cx="3383450" cy="2537601"/>
          </a:xfrm>
          <a:prstGeom prst="rect">
            <a:avLst/>
          </a:prstGeom>
          <a:noFill/>
          <a:ln>
            <a:noFill/>
          </a:ln>
        </p:spPr>
      </p:pic>
      <p:pic>
        <p:nvPicPr>
          <p:cNvPr id="142" name="Google Shape;142;p24"/>
          <p:cNvPicPr preferRelativeResize="0"/>
          <p:nvPr/>
        </p:nvPicPr>
        <p:blipFill rotWithShape="1">
          <a:blip r:embed="rId5">
            <a:alphaModFix/>
          </a:blip>
          <a:srcRect/>
          <a:stretch/>
        </p:blipFill>
        <p:spPr>
          <a:xfrm>
            <a:off x="5042070" y="2571750"/>
            <a:ext cx="3383468" cy="2537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105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Real Climate Change</a:t>
            </a:r>
            <a:endParaRPr/>
          </a:p>
        </p:txBody>
      </p:sp>
      <p:pic>
        <p:nvPicPr>
          <p:cNvPr id="148" name="Google Shape;148;p25" descr="2004 Alaska fire season map.jpg"/>
          <p:cNvPicPr preferRelativeResize="0"/>
          <p:nvPr/>
        </p:nvPicPr>
        <p:blipFill rotWithShape="1">
          <a:blip r:embed="rId3">
            <a:alphaModFix/>
          </a:blip>
          <a:srcRect/>
          <a:stretch/>
        </p:blipFill>
        <p:spPr>
          <a:xfrm>
            <a:off x="404950" y="819501"/>
            <a:ext cx="4887176" cy="3655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49" name="Google Shape;149;p25"/>
          <p:cNvSpPr txBox="1"/>
          <p:nvPr/>
        </p:nvSpPr>
        <p:spPr>
          <a:xfrm>
            <a:off x="5481675" y="445022"/>
            <a:ext cx="3429000" cy="4526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1600" b="1">
                <a:solidFill>
                  <a:srgbClr val="FFFF00"/>
                </a:solidFill>
                <a:latin typeface="Average"/>
                <a:ea typeface="Average"/>
                <a:cs typeface="Average"/>
                <a:sym typeface="Average"/>
              </a:rPr>
              <a:t>2004 Alaska Wildfires</a:t>
            </a:r>
            <a:endParaRPr sz="1600">
              <a:solidFill>
                <a:srgbClr val="000000"/>
              </a:solidFill>
              <a:latin typeface="Average"/>
              <a:ea typeface="Average"/>
              <a:cs typeface="Average"/>
              <a:sym typeface="Average"/>
            </a:endParaRPr>
          </a:p>
          <a:p>
            <a:pPr marL="342900" lvl="0" indent="-292100" algn="l" rtl="0">
              <a:spcBef>
                <a:spcPts val="160"/>
              </a:spcBef>
              <a:spcAft>
                <a:spcPts val="0"/>
              </a:spcAft>
              <a:buNone/>
            </a:pPr>
            <a:endParaRPr sz="1600">
              <a:solidFill>
                <a:srgbClr val="FFFFFF"/>
              </a:solidFill>
              <a:latin typeface="Average"/>
              <a:ea typeface="Average"/>
              <a:cs typeface="Average"/>
              <a:sym typeface="Average"/>
            </a:endParaRPr>
          </a:p>
          <a:p>
            <a:pPr marL="342900" lvl="0" indent="-292100" algn="l" rtl="0">
              <a:spcBef>
                <a:spcPts val="480"/>
              </a:spcBef>
              <a:spcAft>
                <a:spcPts val="0"/>
              </a:spcAft>
              <a:buClr>
                <a:srgbClr val="FFFFFF"/>
              </a:buClr>
              <a:buSzPts val="1600"/>
              <a:buFont typeface="Average"/>
              <a:buChar char="•"/>
            </a:pPr>
            <a:r>
              <a:rPr lang="en" sz="1600">
                <a:solidFill>
                  <a:srgbClr val="FFFFFF"/>
                </a:solidFill>
                <a:latin typeface="Average"/>
                <a:ea typeface="Average"/>
                <a:cs typeface="Average"/>
                <a:sym typeface="Average"/>
              </a:rPr>
              <a:t>Worst Wildfire Season on Record</a:t>
            </a:r>
            <a:endParaRPr sz="1600">
              <a:solidFill>
                <a:srgbClr val="000000"/>
              </a:solidFill>
              <a:latin typeface="Average"/>
              <a:ea typeface="Average"/>
              <a:cs typeface="Average"/>
              <a:sym typeface="Average"/>
            </a:endParaRPr>
          </a:p>
          <a:p>
            <a:pPr marL="342900" lvl="0" indent="-285750" algn="l" rtl="0">
              <a:spcBef>
                <a:spcPts val="180"/>
              </a:spcBef>
              <a:spcAft>
                <a:spcPts val="0"/>
              </a:spcAft>
              <a:buNone/>
            </a:pPr>
            <a:endParaRPr sz="1600">
              <a:solidFill>
                <a:srgbClr val="FFFFFF"/>
              </a:solidFill>
              <a:latin typeface="Average"/>
              <a:ea typeface="Average"/>
              <a:cs typeface="Average"/>
              <a:sym typeface="Average"/>
            </a:endParaRPr>
          </a:p>
          <a:p>
            <a:pPr marL="342900" lvl="0" indent="-292100" algn="l" rtl="0">
              <a:spcBef>
                <a:spcPts val="480"/>
              </a:spcBef>
              <a:spcAft>
                <a:spcPts val="0"/>
              </a:spcAft>
              <a:buClr>
                <a:srgbClr val="FFFFFF"/>
              </a:buClr>
              <a:buSzPts val="1600"/>
              <a:buFont typeface="Average"/>
              <a:buChar char="•"/>
            </a:pPr>
            <a:r>
              <a:rPr lang="en" sz="1600">
                <a:solidFill>
                  <a:srgbClr val="FFFFFF"/>
                </a:solidFill>
                <a:latin typeface="Average"/>
                <a:ea typeface="Average"/>
                <a:cs typeface="Average"/>
                <a:sym typeface="Average"/>
              </a:rPr>
              <a:t>701 fires burned 6,600,000 acres, or 10,300 square miles of land.</a:t>
            </a:r>
            <a:endParaRPr sz="1600">
              <a:solidFill>
                <a:srgbClr val="000000"/>
              </a:solidFill>
              <a:latin typeface="Average"/>
              <a:ea typeface="Average"/>
              <a:cs typeface="Average"/>
              <a:sym typeface="Average"/>
            </a:endParaRPr>
          </a:p>
          <a:p>
            <a:pPr marL="742950" lvl="1" indent="-260350" algn="l" rtl="0">
              <a:spcBef>
                <a:spcPts val="400"/>
              </a:spcBef>
              <a:spcAft>
                <a:spcPts val="0"/>
              </a:spcAft>
              <a:buClr>
                <a:srgbClr val="FFFFFF"/>
              </a:buClr>
              <a:buSzPts val="1600"/>
              <a:buFont typeface="Average"/>
              <a:buChar char="–"/>
            </a:pPr>
            <a:r>
              <a:rPr lang="en" sz="1600">
                <a:solidFill>
                  <a:srgbClr val="FFFFFF"/>
                </a:solidFill>
                <a:latin typeface="Average"/>
                <a:ea typeface="Average"/>
                <a:cs typeface="Average"/>
                <a:sym typeface="Average"/>
              </a:rPr>
              <a:t>Maryland – 9,775 sq mi</a:t>
            </a:r>
            <a:endParaRPr sz="1600">
              <a:solidFill>
                <a:srgbClr val="FFFFFF"/>
              </a:solidFill>
              <a:latin typeface="Average"/>
              <a:ea typeface="Average"/>
              <a:cs typeface="Average"/>
              <a:sym typeface="Average"/>
            </a:endParaRPr>
          </a:p>
          <a:p>
            <a:pPr marL="342900" lvl="0" indent="-292100" algn="l" rtl="0">
              <a:spcBef>
                <a:spcPts val="160"/>
              </a:spcBef>
              <a:spcAft>
                <a:spcPts val="0"/>
              </a:spcAft>
              <a:buNone/>
            </a:pPr>
            <a:endParaRPr sz="1600">
              <a:solidFill>
                <a:srgbClr val="FFFFFF"/>
              </a:solidFill>
              <a:latin typeface="Average"/>
              <a:ea typeface="Average"/>
              <a:cs typeface="Average"/>
              <a:sym typeface="Average"/>
            </a:endParaRPr>
          </a:p>
          <a:p>
            <a:pPr marL="342900" lvl="0" indent="-292100" algn="l" rtl="0">
              <a:spcBef>
                <a:spcPts val="480"/>
              </a:spcBef>
              <a:spcAft>
                <a:spcPts val="0"/>
              </a:spcAft>
              <a:buClr>
                <a:srgbClr val="FFFFFF"/>
              </a:buClr>
              <a:buSzPts val="1600"/>
              <a:buFont typeface="Average"/>
              <a:buChar char="•"/>
            </a:pPr>
            <a:r>
              <a:rPr lang="en" sz="1600">
                <a:solidFill>
                  <a:srgbClr val="FFFFFF"/>
                </a:solidFill>
                <a:latin typeface="Average"/>
                <a:ea typeface="Average"/>
                <a:cs typeface="Average"/>
                <a:sym typeface="Average"/>
              </a:rPr>
              <a:t>The Taylor Complex consumed over 1,700,000 acres, or 2,700 square miles. </a:t>
            </a:r>
            <a:endParaRPr sz="1600">
              <a:solidFill>
                <a:srgbClr val="FFFFFF"/>
              </a:solidFill>
              <a:latin typeface="Average"/>
              <a:ea typeface="Average"/>
              <a:cs typeface="Average"/>
              <a:sym typeface="Average"/>
            </a:endParaRPr>
          </a:p>
          <a:p>
            <a:pPr marL="742950" lvl="1" indent="-285750" algn="l" rtl="0">
              <a:spcBef>
                <a:spcPts val="400"/>
              </a:spcBef>
              <a:spcAft>
                <a:spcPts val="0"/>
              </a:spcAft>
              <a:buClr>
                <a:srgbClr val="FFFFFF"/>
              </a:buClr>
              <a:buSzPts val="2000"/>
              <a:buChar char="–"/>
            </a:pPr>
            <a:r>
              <a:rPr lang="en" sz="1600">
                <a:solidFill>
                  <a:srgbClr val="FFFFFF"/>
                </a:solidFill>
                <a:latin typeface="Average"/>
                <a:ea typeface="Average"/>
                <a:cs typeface="Average"/>
                <a:sym typeface="Average"/>
              </a:rPr>
              <a:t>Delaware – 1,955 sq mi</a:t>
            </a:r>
            <a:r>
              <a:rPr lang="en" sz="2000">
                <a:solidFill>
                  <a:srgbClr val="FFFFFF"/>
                </a:solidFill>
                <a:latin typeface="Calibri"/>
                <a:ea typeface="Calibri"/>
                <a:cs typeface="Calibri"/>
                <a:sym typeface="Calibri"/>
              </a:rPr>
              <a:t> </a:t>
            </a:r>
            <a:endParaRPr sz="20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116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Real Climate Change</a:t>
            </a:r>
            <a:endParaRPr/>
          </a:p>
        </p:txBody>
      </p:sp>
      <p:pic>
        <p:nvPicPr>
          <p:cNvPr id="155" name="Google Shape;155;p26"/>
          <p:cNvPicPr preferRelativeResize="0"/>
          <p:nvPr/>
        </p:nvPicPr>
        <p:blipFill>
          <a:blip r:embed="rId3">
            <a:alphaModFix/>
          </a:blip>
          <a:stretch>
            <a:fillRect/>
          </a:stretch>
        </p:blipFill>
        <p:spPr>
          <a:xfrm>
            <a:off x="1061450" y="786975"/>
            <a:ext cx="6925752" cy="4157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311700" y="105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Data</a:t>
            </a:r>
            <a:endParaRPr/>
          </a:p>
        </p:txBody>
      </p:sp>
      <p:pic>
        <p:nvPicPr>
          <p:cNvPr id="161" name="Google Shape;161;p27"/>
          <p:cNvPicPr preferRelativeResize="0"/>
          <p:nvPr/>
        </p:nvPicPr>
        <p:blipFill rotWithShape="1">
          <a:blip r:embed="rId3">
            <a:alphaModFix/>
          </a:blip>
          <a:srcRect/>
          <a:stretch/>
        </p:blipFill>
        <p:spPr>
          <a:xfrm>
            <a:off x="1094375" y="784425"/>
            <a:ext cx="7047600" cy="3837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126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Scientific Consensus</a:t>
            </a:r>
            <a:endParaRPr/>
          </a:p>
        </p:txBody>
      </p:sp>
      <p:sp>
        <p:nvSpPr>
          <p:cNvPr id="167" name="Google Shape;167;p28"/>
          <p:cNvSpPr txBox="1"/>
          <p:nvPr/>
        </p:nvSpPr>
        <p:spPr>
          <a:xfrm>
            <a:off x="457188" y="1043326"/>
            <a:ext cx="8229600" cy="3657600"/>
          </a:xfrm>
          <a:prstGeom prst="rect">
            <a:avLst/>
          </a:prstGeom>
          <a:noFill/>
          <a:ln>
            <a:noFill/>
          </a:ln>
        </p:spPr>
        <p:txBody>
          <a:bodyPr spcFirstLastPara="1" wrap="square" lIns="91425" tIns="45700" rIns="91425" bIns="45700" anchor="t" anchorCtr="0">
            <a:normAutofit/>
          </a:bodyPr>
          <a:lstStyle/>
          <a:p>
            <a:pPr marL="342900" lvl="0" indent="-292100" algn="l" rtl="0">
              <a:spcBef>
                <a:spcPts val="0"/>
              </a:spcBef>
              <a:spcAft>
                <a:spcPts val="0"/>
              </a:spcAft>
              <a:buClr>
                <a:srgbClr val="FFFFFF"/>
              </a:buClr>
              <a:buSzPts val="2000"/>
              <a:buFont typeface="Average"/>
              <a:buChar char="•"/>
            </a:pPr>
            <a:r>
              <a:rPr lang="en" sz="2000">
                <a:solidFill>
                  <a:srgbClr val="FFFFFF"/>
                </a:solidFill>
                <a:latin typeface="Average"/>
                <a:ea typeface="Average"/>
                <a:cs typeface="Average"/>
                <a:sym typeface="Average"/>
              </a:rPr>
              <a:t>97% of climate scientists agree that the earth is warming due to human activity</a:t>
            </a:r>
            <a:endParaRPr sz="2000">
              <a:solidFill>
                <a:srgbClr val="FFFFFF"/>
              </a:solidFill>
              <a:latin typeface="Average"/>
              <a:ea typeface="Average"/>
              <a:cs typeface="Average"/>
              <a:sym typeface="Average"/>
            </a:endParaRPr>
          </a:p>
          <a:p>
            <a:pPr marL="0" lvl="0" indent="0" algn="l" rtl="0">
              <a:spcBef>
                <a:spcPts val="0"/>
              </a:spcBef>
              <a:spcAft>
                <a:spcPts val="0"/>
              </a:spcAft>
              <a:buNone/>
            </a:pPr>
            <a:endParaRPr sz="2000">
              <a:solidFill>
                <a:srgbClr val="FFFFFF"/>
              </a:solidFill>
              <a:latin typeface="Average"/>
              <a:ea typeface="Average"/>
              <a:cs typeface="Average"/>
              <a:sym typeface="Average"/>
            </a:endParaRPr>
          </a:p>
          <a:p>
            <a:pPr marL="342900" lvl="0" indent="-292100" algn="l" rtl="0">
              <a:spcBef>
                <a:spcPts val="560"/>
              </a:spcBef>
              <a:spcAft>
                <a:spcPts val="0"/>
              </a:spcAft>
              <a:buClr>
                <a:srgbClr val="FFFFFF"/>
              </a:buClr>
              <a:buSzPts val="2000"/>
              <a:buFont typeface="Average"/>
              <a:buChar char="•"/>
            </a:pPr>
            <a:r>
              <a:rPr lang="en" sz="2000">
                <a:solidFill>
                  <a:srgbClr val="FFFFFF"/>
                </a:solidFill>
                <a:latin typeface="Average"/>
                <a:ea typeface="Average"/>
                <a:cs typeface="Average"/>
                <a:sym typeface="Average"/>
              </a:rPr>
              <a:t>We have increased the amount of greenhouse gases over the last century-plus</a:t>
            </a:r>
            <a:endParaRPr sz="2000">
              <a:solidFill>
                <a:srgbClr val="FFFFFF"/>
              </a:solidFill>
              <a:latin typeface="Average"/>
              <a:ea typeface="Average"/>
              <a:cs typeface="Average"/>
              <a:sym typeface="Average"/>
            </a:endParaRPr>
          </a:p>
          <a:p>
            <a:pPr marL="0" lvl="0" indent="0" algn="l" rtl="0">
              <a:spcBef>
                <a:spcPts val="560"/>
              </a:spcBef>
              <a:spcAft>
                <a:spcPts val="0"/>
              </a:spcAft>
              <a:buNone/>
            </a:pPr>
            <a:endParaRPr sz="2000">
              <a:solidFill>
                <a:srgbClr val="FFFFFF"/>
              </a:solidFill>
              <a:latin typeface="Average"/>
              <a:ea typeface="Average"/>
              <a:cs typeface="Average"/>
              <a:sym typeface="Average"/>
            </a:endParaRPr>
          </a:p>
          <a:p>
            <a:pPr marL="342900" lvl="0" indent="-292100" algn="l" rtl="0">
              <a:spcBef>
                <a:spcPts val="560"/>
              </a:spcBef>
              <a:spcAft>
                <a:spcPts val="0"/>
              </a:spcAft>
              <a:buClr>
                <a:srgbClr val="FFFFFF"/>
              </a:buClr>
              <a:buSzPts val="2000"/>
              <a:buFont typeface="Average"/>
              <a:buChar char="•"/>
            </a:pPr>
            <a:r>
              <a:rPr lang="en" sz="2000">
                <a:solidFill>
                  <a:srgbClr val="FFFFFF"/>
                </a:solidFill>
                <a:latin typeface="Average"/>
                <a:ea typeface="Average"/>
                <a:cs typeface="Average"/>
                <a:sym typeface="Average"/>
              </a:rPr>
              <a:t>The warming is not globally uniform</a:t>
            </a:r>
            <a:endParaRPr sz="2000">
              <a:solidFill>
                <a:srgbClr val="FFFFFF"/>
              </a:solidFill>
              <a:latin typeface="Average"/>
              <a:ea typeface="Average"/>
              <a:cs typeface="Average"/>
              <a:sym typeface="Average"/>
            </a:endParaRPr>
          </a:p>
          <a:p>
            <a:pPr marL="0" lvl="0" indent="0" algn="l" rtl="0">
              <a:spcBef>
                <a:spcPts val="560"/>
              </a:spcBef>
              <a:spcAft>
                <a:spcPts val="0"/>
              </a:spcAft>
              <a:buNone/>
            </a:pPr>
            <a:endParaRPr sz="2000">
              <a:solidFill>
                <a:srgbClr val="FFFFFF"/>
              </a:solidFill>
              <a:latin typeface="Average"/>
              <a:ea typeface="Average"/>
              <a:cs typeface="Average"/>
              <a:sym typeface="Average"/>
            </a:endParaRPr>
          </a:p>
          <a:p>
            <a:pPr marL="342900" lvl="0" indent="-292100" algn="l" rtl="0">
              <a:spcBef>
                <a:spcPts val="560"/>
              </a:spcBef>
              <a:spcAft>
                <a:spcPts val="0"/>
              </a:spcAft>
              <a:buClr>
                <a:srgbClr val="FFFFFF"/>
              </a:buClr>
              <a:buSzPts val="2000"/>
              <a:buFont typeface="Average"/>
              <a:buChar char="•"/>
            </a:pPr>
            <a:r>
              <a:rPr lang="en" sz="2000">
                <a:solidFill>
                  <a:srgbClr val="FFFFFF"/>
                </a:solidFill>
                <a:latin typeface="Average"/>
                <a:ea typeface="Average"/>
                <a:cs typeface="Average"/>
                <a:sym typeface="Average"/>
              </a:rPr>
              <a:t>A few areas have actually cooled over time (SE US, North Atlantic)</a:t>
            </a:r>
            <a:endParaRPr sz="2000">
              <a:solidFill>
                <a:srgbClr val="000000"/>
              </a:solidFill>
              <a:latin typeface="Average"/>
              <a:ea typeface="Average"/>
              <a:cs typeface="Average"/>
              <a:sym typeface="Average"/>
            </a:endParaRPr>
          </a:p>
        </p:txBody>
      </p:sp>
      <p:sp>
        <p:nvSpPr>
          <p:cNvPr id="168" name="Google Shape;168;p28"/>
          <p:cNvSpPr txBox="1"/>
          <p:nvPr/>
        </p:nvSpPr>
        <p:spPr>
          <a:xfrm>
            <a:off x="285000" y="45720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wunderground.com</a:t>
            </a:r>
            <a:r>
              <a:rPr lang="en" sz="1800">
                <a:solidFill>
                  <a:schemeClr val="dk1"/>
                </a:solidFill>
                <a:latin typeface="Average"/>
                <a:ea typeface="Average"/>
                <a:cs typeface="Average"/>
                <a:sym typeface="Average"/>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137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Global Land and Ocean Temperature Anomalies</a:t>
            </a:r>
            <a:endParaRPr/>
          </a:p>
        </p:txBody>
      </p:sp>
      <p:sp>
        <p:nvSpPr>
          <p:cNvPr id="174" name="Google Shape;174;p29"/>
          <p:cNvSpPr txBox="1"/>
          <p:nvPr/>
        </p:nvSpPr>
        <p:spPr>
          <a:xfrm>
            <a:off x="6405675" y="772200"/>
            <a:ext cx="26937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Average"/>
                <a:ea typeface="Average"/>
                <a:cs typeface="Average"/>
                <a:sym typeface="Average"/>
              </a:rPr>
              <a:t>-Proxy data sources, ice cores, tree rings, ocean sediments, can give us glimpse of past climate variability.</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-Dramatic warming has occurred since the 19th century.</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-For NH, the past 30 years is likely the warmest 30 year period in at least 1400 years.</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p:txBody>
      </p:sp>
      <p:grpSp>
        <p:nvGrpSpPr>
          <p:cNvPr id="175" name="Google Shape;175;p29"/>
          <p:cNvGrpSpPr/>
          <p:nvPr/>
        </p:nvGrpSpPr>
        <p:grpSpPr>
          <a:xfrm>
            <a:off x="124900" y="1123800"/>
            <a:ext cx="6164100" cy="3055800"/>
            <a:chOff x="103675" y="710175"/>
            <a:chExt cx="6164100" cy="3055800"/>
          </a:xfrm>
        </p:grpSpPr>
        <p:pic>
          <p:nvPicPr>
            <p:cNvPr id="176" name="Google Shape;176;p29"/>
            <p:cNvPicPr preferRelativeResize="0"/>
            <p:nvPr/>
          </p:nvPicPr>
          <p:blipFill rotWithShape="1">
            <a:blip r:embed="rId3">
              <a:alphaModFix/>
            </a:blip>
            <a:srcRect/>
            <a:stretch/>
          </p:blipFill>
          <p:spPr>
            <a:xfrm>
              <a:off x="103675" y="710175"/>
              <a:ext cx="6164100" cy="3055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77" name="Google Shape;177;p29"/>
            <p:cNvSpPr txBox="1"/>
            <p:nvPr/>
          </p:nvSpPr>
          <p:spPr>
            <a:xfrm>
              <a:off x="2948350" y="2571750"/>
              <a:ext cx="8907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highlight>
                    <a:srgbClr val="F4CCCC"/>
                  </a:highlight>
                  <a:latin typeface="Average"/>
                  <a:ea typeface="Average"/>
                  <a:cs typeface="Average"/>
                  <a:sym typeface="Average"/>
                </a:rPr>
                <a:t>Medieval Warm Period</a:t>
              </a:r>
              <a:endParaRPr sz="1100" b="1">
                <a:highlight>
                  <a:srgbClr val="F4CCCC"/>
                </a:highlight>
                <a:latin typeface="Average"/>
                <a:ea typeface="Average"/>
                <a:cs typeface="Average"/>
                <a:sym typeface="Average"/>
              </a:endParaRPr>
            </a:p>
          </p:txBody>
        </p:sp>
        <p:sp>
          <p:nvSpPr>
            <p:cNvPr id="178" name="Google Shape;178;p29"/>
            <p:cNvSpPr txBox="1"/>
            <p:nvPr/>
          </p:nvSpPr>
          <p:spPr>
            <a:xfrm>
              <a:off x="4454738" y="2910450"/>
              <a:ext cx="118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highlight>
                    <a:srgbClr val="00FFFF"/>
                  </a:highlight>
                  <a:latin typeface="Average"/>
                  <a:ea typeface="Average"/>
                  <a:cs typeface="Average"/>
                  <a:sym typeface="Average"/>
                </a:rPr>
                <a:t>Little Ice Age</a:t>
              </a:r>
              <a:endParaRPr sz="1100" b="1">
                <a:highlight>
                  <a:srgbClr val="00FFFF"/>
                </a:highlight>
                <a:latin typeface="Average"/>
                <a:ea typeface="Average"/>
                <a:cs typeface="Average"/>
                <a:sym typeface="Average"/>
              </a:endParaRPr>
            </a:p>
          </p:txBody>
        </p:sp>
      </p:grpSp>
      <p:sp>
        <p:nvSpPr>
          <p:cNvPr id="179" name="Google Shape;179;p29"/>
          <p:cNvSpPr txBox="1"/>
          <p:nvPr/>
        </p:nvSpPr>
        <p:spPr>
          <a:xfrm>
            <a:off x="124900" y="4572075"/>
            <a:ext cx="88683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https://www.ncei.noaa.gov/products/paleoclimatology/paleo-perspectives/global-warming</a:t>
            </a:r>
            <a:r>
              <a:rPr lang="en" sz="1800">
                <a:solidFill>
                  <a:schemeClr val="dk1"/>
                </a:solidFill>
                <a:latin typeface="Average"/>
                <a:ea typeface="Average"/>
                <a:cs typeface="Average"/>
                <a:sym typeface="Average"/>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a:blip r:embed="rId3">
            <a:alphaModFix/>
          </a:blip>
          <a:stretch>
            <a:fillRect/>
          </a:stretch>
        </p:blipFill>
        <p:spPr>
          <a:xfrm>
            <a:off x="152400" y="1234463"/>
            <a:ext cx="6062024" cy="2674580"/>
          </a:xfrm>
          <a:prstGeom prst="rect">
            <a:avLst/>
          </a:prstGeom>
          <a:noFill/>
          <a:ln>
            <a:noFill/>
          </a:ln>
        </p:spPr>
      </p:pic>
      <p:sp>
        <p:nvSpPr>
          <p:cNvPr id="185" name="Google Shape;185;p30"/>
          <p:cNvSpPr txBox="1">
            <a:spLocks noGrp="1"/>
          </p:cNvSpPr>
          <p:nvPr>
            <p:ph type="title"/>
          </p:nvPr>
        </p:nvSpPr>
        <p:spPr>
          <a:xfrm>
            <a:off x="311700" y="116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Global Land and Ocean Temperature Anomalies</a:t>
            </a:r>
            <a:endParaRPr/>
          </a:p>
        </p:txBody>
      </p:sp>
      <p:sp>
        <p:nvSpPr>
          <p:cNvPr id="186" name="Google Shape;186;p30"/>
          <p:cNvSpPr txBox="1"/>
          <p:nvPr/>
        </p:nvSpPr>
        <p:spPr>
          <a:xfrm>
            <a:off x="6289125" y="647700"/>
            <a:ext cx="2693700" cy="410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Average"/>
                <a:ea typeface="Average"/>
                <a:cs typeface="Average"/>
                <a:sym typeface="Average"/>
              </a:rPr>
              <a:t>-2023 was the warmest year in NOAAs global temperature record, which dates back to 1850.</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-So far in 2024, the January-June global surface temperature ranked warmest in the 175-year record and July was the warmest July on record.</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-There is 59% chance that 2024 will be the warmest year on record.</a:t>
            </a:r>
            <a:endParaRPr sz="1700">
              <a:solidFill>
                <a:schemeClr val="dk1"/>
              </a:solidFill>
              <a:latin typeface="Average"/>
              <a:ea typeface="Average"/>
              <a:cs typeface="Average"/>
              <a:sym typeface="Average"/>
            </a:endParaRPr>
          </a:p>
        </p:txBody>
      </p:sp>
      <p:sp>
        <p:nvSpPr>
          <p:cNvPr id="187" name="Google Shape;187;p30"/>
          <p:cNvSpPr txBox="1"/>
          <p:nvPr/>
        </p:nvSpPr>
        <p:spPr>
          <a:xfrm>
            <a:off x="285000" y="45720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https://www.ncdc.noaa.gov/cag/</a:t>
            </a:r>
            <a:r>
              <a:rPr lang="en" sz="1800">
                <a:solidFill>
                  <a:schemeClr val="dk1"/>
                </a:solidFill>
                <a:latin typeface="Average"/>
                <a:ea typeface="Average"/>
                <a:cs typeface="Average"/>
                <a:sym typeface="Average"/>
              </a:rPr>
              <a:t> </a:t>
            </a:r>
            <a:endParaRPr/>
          </a:p>
        </p:txBody>
      </p:sp>
      <p:sp>
        <p:nvSpPr>
          <p:cNvPr id="188" name="Google Shape;188;p30"/>
          <p:cNvSpPr txBox="1"/>
          <p:nvPr/>
        </p:nvSpPr>
        <p:spPr>
          <a:xfrm>
            <a:off x="1547125" y="1657725"/>
            <a:ext cx="3489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Average"/>
                <a:ea typeface="Average"/>
                <a:cs typeface="Average"/>
                <a:sym typeface="Average"/>
              </a:rPr>
              <a:t>Anomalies are with respect to 20th century average</a:t>
            </a:r>
            <a:endParaRPr sz="1100" b="1">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4" name="Google Shape;194;p31"/>
          <p:cNvSpPr txBox="1"/>
          <p:nvPr/>
        </p:nvSpPr>
        <p:spPr>
          <a:xfrm>
            <a:off x="285000" y="47244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https://www.ncei.noaa.gov/news/global-climate-202112</a:t>
            </a:r>
            <a:r>
              <a:rPr lang="en" sz="1800">
                <a:solidFill>
                  <a:schemeClr val="dk1"/>
                </a:solidFill>
                <a:latin typeface="Average"/>
                <a:ea typeface="Average"/>
                <a:cs typeface="Average"/>
                <a:sym typeface="Average"/>
              </a:rPr>
              <a:t> </a:t>
            </a:r>
            <a:endParaRPr/>
          </a:p>
        </p:txBody>
      </p:sp>
      <p:pic>
        <p:nvPicPr>
          <p:cNvPr id="195" name="Google Shape;195;p31"/>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5239075" y="626325"/>
            <a:ext cx="35721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Tony Edwards</a:t>
            </a:r>
            <a:endParaRPr b="1">
              <a:solidFill>
                <a:schemeClr val="dk1"/>
              </a:solidFill>
            </a:endParaRPr>
          </a:p>
          <a:p>
            <a:pPr marL="0" lvl="0" indent="0" algn="ctr" rtl="0">
              <a:lnSpc>
                <a:spcPct val="100000"/>
              </a:lnSpc>
              <a:spcBef>
                <a:spcPts val="1200"/>
              </a:spcBef>
              <a:spcAft>
                <a:spcPts val="0"/>
              </a:spcAft>
              <a:buNone/>
            </a:pPr>
            <a:r>
              <a:rPr lang="en" sz="1600">
                <a:solidFill>
                  <a:schemeClr val="dk1"/>
                </a:solidFill>
              </a:rPr>
              <a:t>Warning Coordination Meteorologist</a:t>
            </a:r>
            <a:endParaRPr sz="1600">
              <a:solidFill>
                <a:schemeClr val="dk1"/>
              </a:solidFill>
            </a:endParaRPr>
          </a:p>
          <a:p>
            <a:pPr marL="0" lvl="0" indent="0" algn="ctr" rtl="0">
              <a:lnSpc>
                <a:spcPct val="100000"/>
              </a:lnSpc>
              <a:spcBef>
                <a:spcPts val="1200"/>
              </a:spcBef>
              <a:spcAft>
                <a:spcPts val="0"/>
              </a:spcAft>
              <a:buNone/>
            </a:pPr>
            <a:r>
              <a:rPr lang="en" sz="1600">
                <a:solidFill>
                  <a:schemeClr val="dk1"/>
                </a:solidFill>
              </a:rPr>
              <a:t>NOAA/National Weather Service</a:t>
            </a:r>
            <a:endParaRPr sz="1600">
              <a:solidFill>
                <a:schemeClr val="dk1"/>
              </a:solidFill>
            </a:endParaRPr>
          </a:p>
          <a:p>
            <a:pPr marL="0" lvl="0" indent="0" algn="ctr" rtl="0">
              <a:lnSpc>
                <a:spcPct val="100000"/>
              </a:lnSpc>
              <a:spcBef>
                <a:spcPts val="1200"/>
              </a:spcBef>
              <a:spcAft>
                <a:spcPts val="0"/>
              </a:spcAft>
              <a:buNone/>
            </a:pPr>
            <a:r>
              <a:rPr lang="en" sz="1600">
                <a:solidFill>
                  <a:schemeClr val="dk1"/>
                </a:solidFill>
              </a:rPr>
              <a:t>Charleston, WV</a:t>
            </a:r>
            <a:endParaRPr sz="1600">
              <a:solidFill>
                <a:schemeClr val="dk1"/>
              </a:solidFill>
            </a:endParaRPr>
          </a:p>
          <a:p>
            <a:pPr marL="0" lvl="0" indent="0" algn="ctr" rtl="0">
              <a:lnSpc>
                <a:spcPct val="100000"/>
              </a:lnSpc>
              <a:spcBef>
                <a:spcPts val="1200"/>
              </a:spcBef>
              <a:spcAft>
                <a:spcPts val="0"/>
              </a:spcAft>
              <a:buNone/>
            </a:pPr>
            <a:endParaRPr sz="1700">
              <a:solidFill>
                <a:schemeClr val="dk1"/>
              </a:solidFill>
            </a:endParaRPr>
          </a:p>
          <a:p>
            <a:pPr marL="0" lvl="0" indent="0" algn="ctr" rtl="0">
              <a:lnSpc>
                <a:spcPct val="100000"/>
              </a:lnSpc>
              <a:spcBef>
                <a:spcPts val="1200"/>
              </a:spcBef>
              <a:spcAft>
                <a:spcPts val="0"/>
              </a:spcAft>
              <a:buNone/>
            </a:pPr>
            <a:r>
              <a:rPr lang="en" sz="1600">
                <a:solidFill>
                  <a:schemeClr val="dk1"/>
                </a:solidFill>
              </a:rPr>
              <a:t>304-356-3390</a:t>
            </a:r>
            <a:endParaRPr sz="1600">
              <a:solidFill>
                <a:schemeClr val="dk1"/>
              </a:solidFill>
            </a:endParaRPr>
          </a:p>
          <a:p>
            <a:pPr marL="0" lvl="0" indent="0" algn="ctr" rtl="0">
              <a:lnSpc>
                <a:spcPct val="100000"/>
              </a:lnSpc>
              <a:spcBef>
                <a:spcPts val="1200"/>
              </a:spcBef>
              <a:spcAft>
                <a:spcPts val="1200"/>
              </a:spcAft>
              <a:buNone/>
            </a:pPr>
            <a:r>
              <a:rPr lang="en" sz="1600">
                <a:solidFill>
                  <a:schemeClr val="dk1"/>
                </a:solidFill>
              </a:rPr>
              <a:t>Tony.Edwards@noaa.gov</a:t>
            </a:r>
            <a:endParaRPr sz="1600">
              <a:solidFill>
                <a:schemeClr val="dk1"/>
              </a:solidFill>
            </a:endParaRPr>
          </a:p>
        </p:txBody>
      </p:sp>
      <p:pic>
        <p:nvPicPr>
          <p:cNvPr id="66" name="Google Shape;66;p14"/>
          <p:cNvPicPr preferRelativeResize="0"/>
          <p:nvPr/>
        </p:nvPicPr>
        <p:blipFill rotWithShape="1">
          <a:blip r:embed="rId3">
            <a:alphaModFix/>
          </a:blip>
          <a:srcRect/>
          <a:stretch/>
        </p:blipFill>
        <p:spPr>
          <a:xfrm rot="10800000">
            <a:off x="191124" y="438151"/>
            <a:ext cx="4868392" cy="3657599"/>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67" name="Google Shape;67;p14"/>
          <p:cNvSpPr txBox="1"/>
          <p:nvPr/>
        </p:nvSpPr>
        <p:spPr>
          <a:xfrm>
            <a:off x="381925" y="4147300"/>
            <a:ext cx="8505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1"/>
                </a:solidFill>
                <a:latin typeface="Average"/>
                <a:ea typeface="Average"/>
                <a:cs typeface="Average"/>
                <a:sym typeface="Average"/>
              </a:rPr>
              <a:t>Warning Coordination Meteorologist serves as the principle interface between the Weather Forecast Office and the users of its products and services and leads the effort to insure their evaluation, adjustment and improvement.</a:t>
            </a:r>
            <a:endParaRPr sz="1600">
              <a:solidFill>
                <a:schemeClr val="dk1"/>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311700" y="95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about West Virginia’s Climate?</a:t>
            </a:r>
            <a:endParaRPr/>
          </a:p>
        </p:txBody>
      </p:sp>
      <p:sp>
        <p:nvSpPr>
          <p:cNvPr id="201" name="Google Shape;201;p32"/>
          <p:cNvSpPr txBox="1"/>
          <p:nvPr/>
        </p:nvSpPr>
        <p:spPr>
          <a:xfrm>
            <a:off x="6914725" y="630438"/>
            <a:ext cx="2195400" cy="388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Average"/>
                <a:ea typeface="Average"/>
                <a:cs typeface="Average"/>
                <a:sym typeface="Average"/>
              </a:rPr>
              <a:t>-4 of the 5 warmest years have occurred after 1997.</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-The coldest years were 1976 or prior.</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rgbClr val="FFFF00"/>
                </a:solidFill>
                <a:latin typeface="Average"/>
                <a:ea typeface="Average"/>
                <a:cs typeface="Average"/>
                <a:sym typeface="Average"/>
              </a:rPr>
              <a:t>-Warmer air holds more water.  For every 1.8 degrees of warming, the atmosphere can hold about 7% more moisture.</a:t>
            </a:r>
            <a:endParaRPr sz="1700">
              <a:solidFill>
                <a:srgbClr val="FFFF00"/>
              </a:solidFill>
              <a:latin typeface="Average"/>
              <a:ea typeface="Average"/>
              <a:cs typeface="Average"/>
              <a:sym typeface="Average"/>
            </a:endParaRPr>
          </a:p>
        </p:txBody>
      </p:sp>
      <p:sp>
        <p:nvSpPr>
          <p:cNvPr id="202" name="Google Shape;202;p32"/>
          <p:cNvSpPr txBox="1"/>
          <p:nvPr/>
        </p:nvSpPr>
        <p:spPr>
          <a:xfrm>
            <a:off x="285000" y="45720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https://www.ncdc.noaa.gov/cag/</a:t>
            </a:r>
            <a:r>
              <a:rPr lang="en" sz="1800">
                <a:solidFill>
                  <a:schemeClr val="dk1"/>
                </a:solidFill>
                <a:latin typeface="Average"/>
                <a:ea typeface="Average"/>
                <a:cs typeface="Average"/>
                <a:sym typeface="Average"/>
              </a:rPr>
              <a:t> </a:t>
            </a:r>
            <a:endParaRPr/>
          </a:p>
        </p:txBody>
      </p:sp>
      <p:pic>
        <p:nvPicPr>
          <p:cNvPr id="203" name="Google Shape;203;p32"/>
          <p:cNvPicPr preferRelativeResize="0"/>
          <p:nvPr/>
        </p:nvPicPr>
        <p:blipFill>
          <a:blip r:embed="rId3">
            <a:alphaModFix/>
          </a:blip>
          <a:stretch>
            <a:fillRect/>
          </a:stretch>
        </p:blipFill>
        <p:spPr>
          <a:xfrm>
            <a:off x="144625" y="667750"/>
            <a:ext cx="5491025" cy="3904325"/>
          </a:xfrm>
          <a:prstGeom prst="rect">
            <a:avLst/>
          </a:prstGeom>
          <a:noFill/>
          <a:ln>
            <a:noFill/>
          </a:ln>
        </p:spPr>
      </p:pic>
      <p:pic>
        <p:nvPicPr>
          <p:cNvPr id="204" name="Google Shape;204;p32"/>
          <p:cNvPicPr preferRelativeResize="0"/>
          <p:nvPr/>
        </p:nvPicPr>
        <p:blipFill>
          <a:blip r:embed="rId4">
            <a:alphaModFix/>
          </a:blip>
          <a:stretch>
            <a:fillRect/>
          </a:stretch>
        </p:blipFill>
        <p:spPr>
          <a:xfrm>
            <a:off x="5695225" y="1261012"/>
            <a:ext cx="1159925" cy="2364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311700" y="95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about West Virginia’s Climate?</a:t>
            </a:r>
            <a:endParaRPr/>
          </a:p>
        </p:txBody>
      </p:sp>
      <p:sp>
        <p:nvSpPr>
          <p:cNvPr id="210" name="Google Shape;210;p33"/>
          <p:cNvSpPr txBox="1"/>
          <p:nvPr/>
        </p:nvSpPr>
        <p:spPr>
          <a:xfrm>
            <a:off x="6914725" y="323738"/>
            <a:ext cx="2195400" cy="437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-4 of the 5 wettest years have occurred since 1996.</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-The driest years were 1988 or prior.</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p:txBody>
      </p:sp>
      <p:sp>
        <p:nvSpPr>
          <p:cNvPr id="211" name="Google Shape;211;p33"/>
          <p:cNvSpPr txBox="1"/>
          <p:nvPr/>
        </p:nvSpPr>
        <p:spPr>
          <a:xfrm>
            <a:off x="285000" y="45720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https://www.ncdc.noaa.gov/cag/</a:t>
            </a:r>
            <a:r>
              <a:rPr lang="en" sz="1800">
                <a:solidFill>
                  <a:schemeClr val="dk1"/>
                </a:solidFill>
                <a:latin typeface="Average"/>
                <a:ea typeface="Average"/>
                <a:cs typeface="Average"/>
                <a:sym typeface="Average"/>
              </a:rPr>
              <a:t> </a:t>
            </a:r>
            <a:endParaRPr/>
          </a:p>
        </p:txBody>
      </p:sp>
      <p:pic>
        <p:nvPicPr>
          <p:cNvPr id="212" name="Google Shape;212;p33"/>
          <p:cNvPicPr preferRelativeResize="0"/>
          <p:nvPr/>
        </p:nvPicPr>
        <p:blipFill>
          <a:blip r:embed="rId3">
            <a:alphaModFix/>
          </a:blip>
          <a:stretch>
            <a:fillRect/>
          </a:stretch>
        </p:blipFill>
        <p:spPr>
          <a:xfrm>
            <a:off x="108375" y="730351"/>
            <a:ext cx="5527275" cy="3841724"/>
          </a:xfrm>
          <a:prstGeom prst="rect">
            <a:avLst/>
          </a:prstGeom>
          <a:noFill/>
          <a:ln>
            <a:noFill/>
          </a:ln>
        </p:spPr>
      </p:pic>
      <p:pic>
        <p:nvPicPr>
          <p:cNvPr id="213" name="Google Shape;213;p33"/>
          <p:cNvPicPr preferRelativeResize="0"/>
          <p:nvPr/>
        </p:nvPicPr>
        <p:blipFill>
          <a:blip r:embed="rId4">
            <a:alphaModFix/>
          </a:blip>
          <a:stretch>
            <a:fillRect/>
          </a:stretch>
        </p:blipFill>
        <p:spPr>
          <a:xfrm>
            <a:off x="5695225" y="1261000"/>
            <a:ext cx="1159925" cy="2364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title"/>
          </p:nvPr>
        </p:nvSpPr>
        <p:spPr>
          <a:xfrm>
            <a:off x="311700" y="95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about West Virginia’s Climate?</a:t>
            </a:r>
            <a:endParaRPr/>
          </a:p>
        </p:txBody>
      </p:sp>
      <p:pic>
        <p:nvPicPr>
          <p:cNvPr id="219" name="Google Shape;219;p34"/>
          <p:cNvPicPr preferRelativeResize="0"/>
          <p:nvPr/>
        </p:nvPicPr>
        <p:blipFill>
          <a:blip r:embed="rId3">
            <a:alphaModFix/>
          </a:blip>
          <a:stretch>
            <a:fillRect/>
          </a:stretch>
        </p:blipFill>
        <p:spPr>
          <a:xfrm>
            <a:off x="131675" y="769200"/>
            <a:ext cx="6714326" cy="4125674"/>
          </a:xfrm>
          <a:prstGeom prst="rect">
            <a:avLst/>
          </a:prstGeom>
          <a:noFill/>
          <a:ln>
            <a:noFill/>
          </a:ln>
        </p:spPr>
      </p:pic>
      <p:sp>
        <p:nvSpPr>
          <p:cNvPr id="220" name="Google Shape;220;p34"/>
          <p:cNvSpPr txBox="1"/>
          <p:nvPr/>
        </p:nvSpPr>
        <p:spPr>
          <a:xfrm>
            <a:off x="6899225" y="875388"/>
            <a:ext cx="2195400" cy="358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Average"/>
                <a:ea typeface="Average"/>
                <a:cs typeface="Average"/>
                <a:sym typeface="Average"/>
              </a:rPr>
              <a:t>-Palmer-Z Index is a short term drought indicator.</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-June-July-August 2024 was 3rd worst such period on record since 1895.</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-Only 1930 and 1999 were worse.</a:t>
            </a:r>
            <a:endParaRPr sz="1700">
              <a:solidFill>
                <a:schemeClr val="dk1"/>
              </a:solidFill>
              <a:latin typeface="Average"/>
              <a:ea typeface="Average"/>
              <a:cs typeface="Average"/>
              <a:sym typeface="Averag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311700" y="84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Manipulation?</a:t>
            </a:r>
            <a:endParaRPr/>
          </a:p>
        </p:txBody>
      </p:sp>
      <p:pic>
        <p:nvPicPr>
          <p:cNvPr id="226" name="Google Shape;226;p35"/>
          <p:cNvPicPr preferRelativeResize="0"/>
          <p:nvPr/>
        </p:nvPicPr>
        <p:blipFill rotWithShape="1">
          <a:blip r:embed="rId3">
            <a:alphaModFix/>
          </a:blip>
          <a:srcRect/>
          <a:stretch/>
        </p:blipFill>
        <p:spPr>
          <a:xfrm>
            <a:off x="257850" y="1017725"/>
            <a:ext cx="8628300" cy="3505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311700" y="137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Way We Measure Climate Has Changed Over the Years</a:t>
            </a:r>
            <a:endParaRPr/>
          </a:p>
        </p:txBody>
      </p:sp>
      <p:pic>
        <p:nvPicPr>
          <p:cNvPr id="232" name="Google Shape;232;p36"/>
          <p:cNvPicPr preferRelativeResize="0"/>
          <p:nvPr/>
        </p:nvPicPr>
        <p:blipFill rotWithShape="1">
          <a:blip r:embed="rId3">
            <a:alphaModFix/>
          </a:blip>
          <a:srcRect/>
          <a:stretch/>
        </p:blipFill>
        <p:spPr>
          <a:xfrm>
            <a:off x="208029" y="710175"/>
            <a:ext cx="2754321" cy="403967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233" name="Google Shape;233;p36"/>
          <p:cNvPicPr preferRelativeResize="0"/>
          <p:nvPr/>
        </p:nvPicPr>
        <p:blipFill rotWithShape="1">
          <a:blip r:embed="rId4">
            <a:alphaModFix/>
          </a:blip>
          <a:srcRect/>
          <a:stretch/>
        </p:blipFill>
        <p:spPr>
          <a:xfrm>
            <a:off x="4853514" y="710175"/>
            <a:ext cx="3736150" cy="19635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234" name="Google Shape;234;p36"/>
          <p:cNvPicPr preferRelativeResize="0"/>
          <p:nvPr/>
        </p:nvPicPr>
        <p:blipFill rotWithShape="1">
          <a:blip r:embed="rId5">
            <a:alphaModFix/>
          </a:blip>
          <a:srcRect/>
          <a:stretch/>
        </p:blipFill>
        <p:spPr>
          <a:xfrm>
            <a:off x="4431850" y="2827200"/>
            <a:ext cx="4579476" cy="216462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235" name="Google Shape;235;p36"/>
          <p:cNvPicPr preferRelativeResize="0"/>
          <p:nvPr/>
        </p:nvPicPr>
        <p:blipFill>
          <a:blip r:embed="rId6">
            <a:alphaModFix/>
          </a:blip>
          <a:stretch>
            <a:fillRect/>
          </a:stretch>
        </p:blipFill>
        <p:spPr>
          <a:xfrm>
            <a:off x="1440850" y="2977350"/>
            <a:ext cx="2618059" cy="1963550"/>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275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311700" y="11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Manipulation?</a:t>
            </a:r>
            <a:endParaRPr/>
          </a:p>
        </p:txBody>
      </p:sp>
      <p:pic>
        <p:nvPicPr>
          <p:cNvPr id="241" name="Google Shape;241;p37"/>
          <p:cNvPicPr preferRelativeResize="0"/>
          <p:nvPr/>
        </p:nvPicPr>
        <p:blipFill>
          <a:blip r:embed="rId3">
            <a:alphaModFix/>
          </a:blip>
          <a:stretch>
            <a:fillRect/>
          </a:stretch>
        </p:blipFill>
        <p:spPr>
          <a:xfrm>
            <a:off x="1043300" y="685100"/>
            <a:ext cx="6844426" cy="3089075"/>
          </a:xfrm>
          <a:prstGeom prst="rect">
            <a:avLst/>
          </a:prstGeom>
          <a:noFill/>
          <a:ln>
            <a:noFill/>
          </a:ln>
        </p:spPr>
      </p:pic>
      <p:sp>
        <p:nvSpPr>
          <p:cNvPr id="242" name="Google Shape;242;p37"/>
          <p:cNvSpPr txBox="1"/>
          <p:nvPr/>
        </p:nvSpPr>
        <p:spPr>
          <a:xfrm>
            <a:off x="311700" y="3774175"/>
            <a:ext cx="8716200" cy="1467300"/>
          </a:xfrm>
          <a:prstGeom prst="rect">
            <a:avLst/>
          </a:prstGeom>
          <a:noFill/>
          <a:ln>
            <a:noFill/>
          </a:ln>
        </p:spPr>
        <p:txBody>
          <a:bodyPr spcFirstLastPara="1" wrap="square" lIns="91425" tIns="91425" rIns="91425" bIns="91425" anchor="t" anchorCtr="0">
            <a:spAutoFit/>
          </a:bodyPr>
          <a:lstStyle/>
          <a:p>
            <a:pPr marL="0" lvl="0" indent="0" algn="l" rtl="0">
              <a:spcBef>
                <a:spcPts val="400"/>
              </a:spcBef>
              <a:spcAft>
                <a:spcPts val="0"/>
              </a:spcAft>
              <a:buNone/>
            </a:pPr>
            <a:r>
              <a:rPr lang="en" sz="1600">
                <a:solidFill>
                  <a:schemeClr val="dk1"/>
                </a:solidFill>
                <a:latin typeface="Average"/>
                <a:ea typeface="Average"/>
                <a:cs typeface="Average"/>
                <a:sym typeface="Average"/>
              </a:rPr>
              <a:t>The biggest adjustment to global temperatures occurred prior to the 1940s.  This was needed to correct well understood biases in sea-surface temperature measurements, which were taken by sailors throwing buckets over the side of the boat to collect water samples.  This practice changed in the 1940s to water temperature measurements being taken from engine intakes. </a:t>
            </a:r>
            <a:endParaRPr sz="1600">
              <a:solidFill>
                <a:schemeClr val="dk1"/>
              </a:solidFill>
              <a:latin typeface="Average"/>
              <a:ea typeface="Average"/>
              <a:cs typeface="Average"/>
              <a:sym typeface="Average"/>
            </a:endParaRPr>
          </a:p>
          <a:p>
            <a:pPr marL="0" lvl="0" indent="0" algn="ctr" rtl="0">
              <a:spcBef>
                <a:spcPts val="400"/>
              </a:spcBef>
              <a:spcAft>
                <a:spcPts val="0"/>
              </a:spcAft>
              <a:buNone/>
            </a:pPr>
            <a:r>
              <a:rPr lang="en" sz="1600">
                <a:solidFill>
                  <a:srgbClr val="FFFF00"/>
                </a:solidFill>
                <a:latin typeface="Average"/>
                <a:ea typeface="Average"/>
                <a:cs typeface="Average"/>
                <a:sym typeface="Average"/>
              </a:rPr>
              <a:t>www.carbonbrief.org/explainer-how-data-adjustments-affect-global-temperature-records</a:t>
            </a:r>
            <a:endParaRPr sz="1600">
              <a:solidFill>
                <a:srgbClr val="FFFF00"/>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311700" y="116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Climate Change Human Caused?</a:t>
            </a:r>
            <a:endParaRPr/>
          </a:p>
        </p:txBody>
      </p:sp>
      <p:pic>
        <p:nvPicPr>
          <p:cNvPr id="248" name="Google Shape;248;p38" descr="climate components modified"/>
          <p:cNvPicPr preferRelativeResize="0"/>
          <p:nvPr/>
        </p:nvPicPr>
        <p:blipFill rotWithShape="1">
          <a:blip r:embed="rId3">
            <a:alphaModFix/>
          </a:blip>
          <a:srcRect/>
          <a:stretch/>
        </p:blipFill>
        <p:spPr>
          <a:xfrm>
            <a:off x="1150450" y="749050"/>
            <a:ext cx="6984000" cy="39321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249" name="Google Shape;249;p38"/>
          <p:cNvSpPr txBox="1"/>
          <p:nvPr/>
        </p:nvSpPr>
        <p:spPr>
          <a:xfrm>
            <a:off x="2969600" y="4681150"/>
            <a:ext cx="3732900" cy="492600"/>
          </a:xfrm>
          <a:prstGeom prst="rect">
            <a:avLst/>
          </a:prstGeom>
          <a:noFill/>
          <a:ln>
            <a:noFill/>
          </a:ln>
          <a:effectLst>
            <a:outerShdw blurRad="50800" dist="38100" dir="2700000" algn="tl" rotWithShape="0">
              <a:srgbClr val="000000">
                <a:alpha val="4275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FFFF00"/>
                </a:solidFill>
                <a:latin typeface="Average"/>
                <a:ea typeface="Average"/>
                <a:cs typeface="Average"/>
                <a:sym typeface="Average"/>
              </a:rPr>
              <a:t>It’s COMPLICATED!</a:t>
            </a:r>
            <a:endParaRPr sz="2000" b="1">
              <a:solidFill>
                <a:srgbClr val="FFFF00"/>
              </a:solidFill>
              <a:latin typeface="Average"/>
              <a:ea typeface="Average"/>
              <a:cs typeface="Average"/>
              <a:sym typeface="Averag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9"/>
          <p:cNvPicPr preferRelativeResize="0"/>
          <p:nvPr/>
        </p:nvPicPr>
        <p:blipFill>
          <a:blip r:embed="rId3">
            <a:alphaModFix/>
          </a:blip>
          <a:stretch>
            <a:fillRect/>
          </a:stretch>
        </p:blipFill>
        <p:spPr>
          <a:xfrm>
            <a:off x="136875" y="762550"/>
            <a:ext cx="5822425" cy="3801549"/>
          </a:xfrm>
          <a:prstGeom prst="rect">
            <a:avLst/>
          </a:prstGeom>
          <a:noFill/>
          <a:ln>
            <a:noFill/>
          </a:ln>
        </p:spPr>
      </p:pic>
      <p:sp>
        <p:nvSpPr>
          <p:cNvPr id="255" name="Google Shape;255;p39"/>
          <p:cNvSpPr txBox="1">
            <a:spLocks noGrp="1"/>
          </p:cNvSpPr>
          <p:nvPr>
            <p:ph type="title"/>
          </p:nvPr>
        </p:nvSpPr>
        <p:spPr>
          <a:xfrm>
            <a:off x="311700" y="116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Climate Change Human Caused?</a:t>
            </a:r>
            <a:endParaRPr/>
          </a:p>
        </p:txBody>
      </p:sp>
      <p:sp>
        <p:nvSpPr>
          <p:cNvPr id="256" name="Google Shape;256;p39"/>
          <p:cNvSpPr txBox="1"/>
          <p:nvPr/>
        </p:nvSpPr>
        <p:spPr>
          <a:xfrm>
            <a:off x="1080000" y="1391200"/>
            <a:ext cx="3732900" cy="415500"/>
          </a:xfrm>
          <a:prstGeom prst="rect">
            <a:avLst/>
          </a:prstGeom>
          <a:noFill/>
          <a:ln>
            <a:noFill/>
          </a:ln>
          <a:effectLst>
            <a:outerShdw blurRad="50800" dist="38100" dir="2700000" algn="tl" rotWithShape="0">
              <a:srgbClr val="000000">
                <a:alpha val="4275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Average"/>
                <a:ea typeface="Average"/>
                <a:cs typeface="Average"/>
                <a:sym typeface="Average"/>
              </a:rPr>
              <a:t>Based on Ice Core Data</a:t>
            </a:r>
            <a:endParaRPr sz="1500">
              <a:latin typeface="Average"/>
              <a:ea typeface="Average"/>
              <a:cs typeface="Average"/>
              <a:sym typeface="Average"/>
            </a:endParaRPr>
          </a:p>
        </p:txBody>
      </p:sp>
      <p:sp>
        <p:nvSpPr>
          <p:cNvPr id="257" name="Google Shape;257;p39"/>
          <p:cNvSpPr txBox="1"/>
          <p:nvPr/>
        </p:nvSpPr>
        <p:spPr>
          <a:xfrm>
            <a:off x="6149877" y="237275"/>
            <a:ext cx="2853000" cy="45261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None/>
            </a:pPr>
            <a:endParaRPr sz="800">
              <a:solidFill>
                <a:srgbClr val="FFFFFF"/>
              </a:solidFill>
              <a:latin typeface="Calibri"/>
              <a:ea typeface="Calibri"/>
              <a:cs typeface="Calibri"/>
              <a:sym typeface="Calibri"/>
            </a:endParaRPr>
          </a:p>
          <a:p>
            <a:pPr marL="0" lvl="0" indent="0" algn="l" rtl="0">
              <a:spcBef>
                <a:spcPts val="400"/>
              </a:spcBef>
              <a:spcAft>
                <a:spcPts val="0"/>
              </a:spcAft>
              <a:buNone/>
            </a:pPr>
            <a:r>
              <a:rPr lang="en" sz="1600">
                <a:solidFill>
                  <a:srgbClr val="FFFFFF"/>
                </a:solidFill>
                <a:latin typeface="Average"/>
                <a:ea typeface="Average"/>
                <a:cs typeface="Average"/>
                <a:sym typeface="Average"/>
              </a:rPr>
              <a:t>-Typical CO2 concentration over the past 800,000 years has been in the 170 to 300 ppm range. </a:t>
            </a:r>
            <a:endParaRPr sz="1600">
              <a:solidFill>
                <a:srgbClr val="000000"/>
              </a:solidFill>
              <a:latin typeface="Average"/>
              <a:ea typeface="Average"/>
              <a:cs typeface="Average"/>
              <a:sym typeface="Average"/>
            </a:endParaRPr>
          </a:p>
          <a:p>
            <a:pPr marL="342900" lvl="0" indent="-215900" algn="l" rtl="0">
              <a:spcBef>
                <a:spcPts val="400"/>
              </a:spcBef>
              <a:spcAft>
                <a:spcPts val="0"/>
              </a:spcAft>
              <a:buNone/>
            </a:pPr>
            <a:endParaRPr sz="1600">
              <a:solidFill>
                <a:srgbClr val="FFFFFF"/>
              </a:solidFill>
              <a:latin typeface="Average"/>
              <a:ea typeface="Average"/>
              <a:cs typeface="Average"/>
              <a:sym typeface="Average"/>
            </a:endParaRPr>
          </a:p>
          <a:p>
            <a:pPr marL="0" lvl="0" indent="0" algn="l" rtl="0">
              <a:spcBef>
                <a:spcPts val="400"/>
              </a:spcBef>
              <a:spcAft>
                <a:spcPts val="0"/>
              </a:spcAft>
              <a:buNone/>
            </a:pPr>
            <a:r>
              <a:rPr lang="en" sz="1600">
                <a:solidFill>
                  <a:srgbClr val="FFFFFF"/>
                </a:solidFill>
                <a:latin typeface="Average"/>
                <a:ea typeface="Average"/>
                <a:cs typeface="Average"/>
                <a:sym typeface="Average"/>
              </a:rPr>
              <a:t>-The last time CO2 concentration was this high was 3 million years ago during the Mid-Pliocene Warm Period</a:t>
            </a:r>
            <a:endParaRPr sz="1600">
              <a:solidFill>
                <a:srgbClr val="000000"/>
              </a:solidFill>
              <a:latin typeface="Average"/>
              <a:ea typeface="Average"/>
              <a:cs typeface="Average"/>
              <a:sym typeface="Average"/>
            </a:endParaRPr>
          </a:p>
          <a:p>
            <a:pPr marL="742950" lvl="1" indent="-273050" algn="l" rtl="0">
              <a:spcBef>
                <a:spcPts val="360"/>
              </a:spcBef>
              <a:spcAft>
                <a:spcPts val="0"/>
              </a:spcAft>
              <a:buClr>
                <a:srgbClr val="FFFFFF"/>
              </a:buClr>
              <a:buSzPts val="1600"/>
              <a:buFont typeface="Average"/>
              <a:buChar char="○"/>
            </a:pPr>
            <a:r>
              <a:rPr lang="en" sz="1600">
                <a:solidFill>
                  <a:srgbClr val="FFFFFF"/>
                </a:solidFill>
                <a:latin typeface="Average"/>
                <a:ea typeface="Average"/>
                <a:cs typeface="Average"/>
                <a:sym typeface="Average"/>
              </a:rPr>
              <a:t>Temperature was 2.5-4C higher than during pre-industrial era</a:t>
            </a:r>
            <a:endParaRPr sz="1600">
              <a:solidFill>
                <a:srgbClr val="000000"/>
              </a:solidFill>
              <a:latin typeface="Average"/>
              <a:ea typeface="Average"/>
              <a:cs typeface="Average"/>
              <a:sym typeface="Average"/>
            </a:endParaRPr>
          </a:p>
          <a:p>
            <a:pPr marL="742950" lvl="1" indent="-273050" algn="l" rtl="0">
              <a:spcBef>
                <a:spcPts val="360"/>
              </a:spcBef>
              <a:spcAft>
                <a:spcPts val="0"/>
              </a:spcAft>
              <a:buClr>
                <a:srgbClr val="FFFFFF"/>
              </a:buClr>
              <a:buSzPts val="1600"/>
              <a:buFont typeface="Average"/>
              <a:buChar char="○"/>
            </a:pPr>
            <a:r>
              <a:rPr lang="en" sz="1600">
                <a:solidFill>
                  <a:srgbClr val="FFFFFF"/>
                </a:solidFill>
                <a:latin typeface="Average"/>
                <a:ea typeface="Average"/>
                <a:cs typeface="Average"/>
                <a:sym typeface="Average"/>
              </a:rPr>
              <a:t>Sea Level was at least 16 feet higher than today.</a:t>
            </a:r>
            <a:endParaRPr sz="1600">
              <a:solidFill>
                <a:srgbClr val="FFFFFF"/>
              </a:solidFill>
              <a:latin typeface="Average"/>
              <a:ea typeface="Average"/>
              <a:cs typeface="Average"/>
              <a:sym typeface="Average"/>
            </a:endParaRPr>
          </a:p>
        </p:txBody>
      </p:sp>
      <p:sp>
        <p:nvSpPr>
          <p:cNvPr id="258" name="Google Shape;258;p39"/>
          <p:cNvSpPr txBox="1"/>
          <p:nvPr/>
        </p:nvSpPr>
        <p:spPr>
          <a:xfrm>
            <a:off x="285000" y="4477050"/>
            <a:ext cx="8574000" cy="7389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https://www.climate.gov/news-features/understanding-climate/climate-change-atmospheric-carbon-dioxide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p:nvPr>
        </p:nvSpPr>
        <p:spPr>
          <a:xfrm>
            <a:off x="311700" y="116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Climate Change Human Caused?</a:t>
            </a:r>
            <a:endParaRPr/>
          </a:p>
        </p:txBody>
      </p:sp>
      <p:pic>
        <p:nvPicPr>
          <p:cNvPr id="264" name="Google Shape;264;p40"/>
          <p:cNvPicPr preferRelativeResize="0"/>
          <p:nvPr/>
        </p:nvPicPr>
        <p:blipFill rotWithShape="1">
          <a:blip r:embed="rId3">
            <a:alphaModFix/>
          </a:blip>
          <a:srcRect/>
          <a:stretch/>
        </p:blipFill>
        <p:spPr>
          <a:xfrm>
            <a:off x="5030050" y="225750"/>
            <a:ext cx="3832926" cy="259112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265" name="Google Shape;265;p40"/>
          <p:cNvSpPr txBox="1"/>
          <p:nvPr/>
        </p:nvSpPr>
        <p:spPr>
          <a:xfrm>
            <a:off x="165250" y="1069750"/>
            <a:ext cx="4864800" cy="45261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None/>
            </a:pPr>
            <a:endParaRPr sz="800">
              <a:solidFill>
                <a:srgbClr val="FFFFFF"/>
              </a:solidFill>
              <a:latin typeface="Calibri"/>
              <a:ea typeface="Calibri"/>
              <a:cs typeface="Calibri"/>
              <a:sym typeface="Calibri"/>
            </a:endParaRPr>
          </a:p>
          <a:p>
            <a:pPr marL="342900" lvl="0" indent="-304800" algn="l" rtl="0">
              <a:spcBef>
                <a:spcPts val="48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We try to simulate the chaotic relationships using General Circulation Models.  These models when run with historical increases in greenhouse gases show:</a:t>
            </a:r>
            <a:endParaRPr sz="1800">
              <a:solidFill>
                <a:srgbClr val="000000"/>
              </a:solidFill>
              <a:latin typeface="Average"/>
              <a:ea typeface="Average"/>
              <a:cs typeface="Average"/>
              <a:sym typeface="Average"/>
            </a:endParaRPr>
          </a:p>
          <a:p>
            <a:pPr marL="742950" lvl="1" indent="-273050" algn="l" rtl="0">
              <a:spcBef>
                <a:spcPts val="40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Gradual warming of the Earth and ocean surface</a:t>
            </a:r>
            <a:endParaRPr sz="1800">
              <a:solidFill>
                <a:srgbClr val="000000"/>
              </a:solidFill>
              <a:latin typeface="Average"/>
              <a:ea typeface="Average"/>
              <a:cs typeface="Average"/>
              <a:sym typeface="Average"/>
            </a:endParaRPr>
          </a:p>
          <a:p>
            <a:pPr marL="742950" lvl="1" indent="-273050" algn="l" rtl="0">
              <a:spcBef>
                <a:spcPts val="40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Increases in ocean heat content</a:t>
            </a:r>
            <a:endParaRPr sz="1800">
              <a:solidFill>
                <a:srgbClr val="000000"/>
              </a:solidFill>
              <a:latin typeface="Average"/>
              <a:ea typeface="Average"/>
              <a:cs typeface="Average"/>
              <a:sym typeface="Average"/>
            </a:endParaRPr>
          </a:p>
          <a:p>
            <a:pPr marL="742950" lvl="1" indent="-273050" algn="l" rtl="0">
              <a:spcBef>
                <a:spcPts val="40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Rise in global sea level</a:t>
            </a:r>
            <a:endParaRPr sz="1800">
              <a:solidFill>
                <a:srgbClr val="000000"/>
              </a:solidFill>
              <a:latin typeface="Average"/>
              <a:ea typeface="Average"/>
              <a:cs typeface="Average"/>
              <a:sym typeface="Average"/>
            </a:endParaRPr>
          </a:p>
          <a:p>
            <a:pPr marL="742950" lvl="1" indent="-273050" algn="l" rtl="0">
              <a:spcBef>
                <a:spcPts val="40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General retreat of sea ice and snow cover</a:t>
            </a:r>
            <a:endParaRPr sz="1800">
              <a:solidFill>
                <a:srgbClr val="000000"/>
              </a:solidFill>
              <a:latin typeface="Average"/>
              <a:ea typeface="Average"/>
              <a:cs typeface="Average"/>
              <a:sym typeface="Average"/>
            </a:endParaRPr>
          </a:p>
          <a:p>
            <a:pPr marL="342900" lvl="0" indent="-266700" algn="l" rtl="0">
              <a:spcBef>
                <a:spcPts val="240"/>
              </a:spcBef>
              <a:spcAft>
                <a:spcPts val="0"/>
              </a:spcAft>
              <a:buNone/>
            </a:pPr>
            <a:endParaRPr sz="1800">
              <a:solidFill>
                <a:srgbClr val="FFFFFF"/>
              </a:solidFill>
              <a:latin typeface="Average"/>
              <a:ea typeface="Average"/>
              <a:cs typeface="Average"/>
              <a:sym typeface="Average"/>
            </a:endParaRPr>
          </a:p>
          <a:p>
            <a:pPr marL="342900" lvl="0" indent="-190500" algn="l" rtl="0">
              <a:spcBef>
                <a:spcPts val="480"/>
              </a:spcBef>
              <a:spcAft>
                <a:spcPts val="0"/>
              </a:spcAft>
              <a:buNone/>
            </a:pPr>
            <a:endParaRPr sz="2400">
              <a:solidFill>
                <a:srgbClr val="FFFFFF"/>
              </a:solidFill>
              <a:latin typeface="Calibri"/>
              <a:ea typeface="Calibri"/>
              <a:cs typeface="Calibri"/>
              <a:sym typeface="Calibri"/>
            </a:endParaRPr>
          </a:p>
        </p:txBody>
      </p:sp>
      <p:pic>
        <p:nvPicPr>
          <p:cNvPr id="266" name="Google Shape;266;p40"/>
          <p:cNvPicPr preferRelativeResize="0"/>
          <p:nvPr/>
        </p:nvPicPr>
        <p:blipFill>
          <a:blip r:embed="rId4">
            <a:alphaModFix/>
          </a:blip>
          <a:stretch>
            <a:fillRect/>
          </a:stretch>
        </p:blipFill>
        <p:spPr>
          <a:xfrm>
            <a:off x="5329050" y="2964649"/>
            <a:ext cx="3234922" cy="20218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1"/>
          <p:cNvSpPr txBox="1">
            <a:spLocks noGrp="1"/>
          </p:cNvSpPr>
          <p:nvPr>
            <p:ph type="title"/>
          </p:nvPr>
        </p:nvSpPr>
        <p:spPr>
          <a:xfrm>
            <a:off x="311700" y="136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Impacts to West Virginia</a:t>
            </a:r>
            <a:endParaRPr/>
          </a:p>
        </p:txBody>
      </p:sp>
      <p:pic>
        <p:nvPicPr>
          <p:cNvPr id="272" name="Google Shape;272;p41"/>
          <p:cNvPicPr preferRelativeResize="0"/>
          <p:nvPr/>
        </p:nvPicPr>
        <p:blipFill rotWithShape="1">
          <a:blip r:embed="rId3">
            <a:alphaModFix/>
          </a:blip>
          <a:srcRect/>
          <a:stretch/>
        </p:blipFill>
        <p:spPr>
          <a:xfrm>
            <a:off x="1361687" y="900250"/>
            <a:ext cx="6712500" cy="3733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Disclaimer</a:t>
            </a:r>
            <a:endParaRPr/>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a:solidFill>
                  <a:schemeClr val="dk1"/>
                </a:solidFill>
              </a:rPr>
              <a:t>I am a Meteorologist, not a Climatologist.  </a:t>
            </a:r>
            <a:endParaRPr sz="2000">
              <a:solidFill>
                <a:schemeClr val="dk1"/>
              </a:solidFill>
            </a:endParaRPr>
          </a:p>
          <a:p>
            <a:pPr marL="0" lvl="0" indent="0" algn="l" rtl="0">
              <a:spcBef>
                <a:spcPts val="1200"/>
              </a:spcBef>
              <a:spcAft>
                <a:spcPts val="0"/>
              </a:spcAft>
              <a:buNone/>
            </a:pPr>
            <a:endParaRPr sz="300">
              <a:solidFill>
                <a:schemeClr val="dk1"/>
              </a:solidFill>
            </a:endParaRPr>
          </a:p>
          <a:p>
            <a:pPr marL="457200" lvl="0" indent="-355600" algn="l" rtl="0">
              <a:spcBef>
                <a:spcPts val="1200"/>
              </a:spcBef>
              <a:spcAft>
                <a:spcPts val="0"/>
              </a:spcAft>
              <a:buClr>
                <a:schemeClr val="dk1"/>
              </a:buClr>
              <a:buSzPts val="2000"/>
              <a:buChar char="●"/>
            </a:pPr>
            <a:r>
              <a:rPr lang="en" sz="2000">
                <a:solidFill>
                  <a:schemeClr val="dk1"/>
                </a:solidFill>
              </a:rPr>
              <a:t>No politics!</a:t>
            </a:r>
            <a:endParaRPr sz="2000">
              <a:solidFill>
                <a:schemeClr val="dk1"/>
              </a:solidFill>
            </a:endParaRPr>
          </a:p>
          <a:p>
            <a:pPr marL="0" lvl="0" indent="0" algn="l" rtl="0">
              <a:spcBef>
                <a:spcPts val="1200"/>
              </a:spcBef>
              <a:spcAft>
                <a:spcPts val="0"/>
              </a:spcAft>
              <a:buNone/>
            </a:pPr>
            <a:endParaRPr sz="300">
              <a:solidFill>
                <a:schemeClr val="dk1"/>
              </a:solidFill>
            </a:endParaRPr>
          </a:p>
          <a:p>
            <a:pPr marL="457200" lvl="0" indent="-355600" algn="l" rtl="0">
              <a:spcBef>
                <a:spcPts val="1200"/>
              </a:spcBef>
              <a:spcAft>
                <a:spcPts val="0"/>
              </a:spcAft>
              <a:buClr>
                <a:schemeClr val="dk1"/>
              </a:buClr>
              <a:buSzPts val="2000"/>
              <a:buChar char="●"/>
            </a:pPr>
            <a:r>
              <a:rPr lang="en" sz="2000">
                <a:solidFill>
                  <a:schemeClr val="dk1"/>
                </a:solidFill>
              </a:rPr>
              <a:t>I am not on social media nor do I get my climate science information from social media!  It’s a great way to live life!  I encourage others to try it.</a:t>
            </a:r>
            <a:endParaRPr sz="2000">
              <a:solidFill>
                <a:schemeClr val="dk1"/>
              </a:solidFill>
            </a:endParaRPr>
          </a:p>
          <a:p>
            <a:pPr marL="0" lvl="0" indent="0" algn="l" rtl="0">
              <a:spcBef>
                <a:spcPts val="1200"/>
              </a:spcBef>
              <a:spcAft>
                <a:spcPts val="0"/>
              </a:spcAft>
              <a:buNone/>
            </a:pPr>
            <a:endParaRPr sz="300">
              <a:solidFill>
                <a:schemeClr val="dk1"/>
              </a:solidFill>
            </a:endParaRPr>
          </a:p>
          <a:p>
            <a:pPr marL="457200" lvl="0" indent="-355600" algn="l" rtl="0">
              <a:spcBef>
                <a:spcPts val="1200"/>
              </a:spcBef>
              <a:spcAft>
                <a:spcPts val="0"/>
              </a:spcAft>
              <a:buClr>
                <a:schemeClr val="dk1"/>
              </a:buClr>
              <a:buSzPts val="2000"/>
              <a:buChar char="●"/>
            </a:pPr>
            <a:r>
              <a:rPr lang="en" sz="2000">
                <a:solidFill>
                  <a:schemeClr val="dk1"/>
                </a:solidFill>
              </a:rPr>
              <a:t>I will try my best to suppress my own opinions, but if one slips out, they are mine only and do not represent DOC/NOAA/NWS etc.</a:t>
            </a:r>
            <a:endParaRPr sz="20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2"/>
          <p:cNvSpPr txBox="1">
            <a:spLocks noGrp="1"/>
          </p:cNvSpPr>
          <p:nvPr>
            <p:ph type="title"/>
          </p:nvPr>
        </p:nvSpPr>
        <p:spPr>
          <a:xfrm>
            <a:off x="311700" y="136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Impacts to West Virginia</a:t>
            </a:r>
            <a:endParaRPr/>
          </a:p>
        </p:txBody>
      </p:sp>
      <p:sp>
        <p:nvSpPr>
          <p:cNvPr id="278" name="Google Shape;278;p42"/>
          <p:cNvSpPr txBox="1"/>
          <p:nvPr/>
        </p:nvSpPr>
        <p:spPr>
          <a:xfrm>
            <a:off x="5860575" y="337550"/>
            <a:ext cx="3214800" cy="38673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None/>
            </a:pPr>
            <a:endParaRPr sz="800">
              <a:solidFill>
                <a:srgbClr val="FFFFFF"/>
              </a:solidFill>
              <a:latin typeface="Calibri"/>
              <a:ea typeface="Calibri"/>
              <a:cs typeface="Calibri"/>
              <a:sym typeface="Calibri"/>
            </a:endParaRPr>
          </a:p>
          <a:p>
            <a:pPr marL="0" lvl="0" indent="0" algn="l" rtl="0">
              <a:spcBef>
                <a:spcPts val="400"/>
              </a:spcBef>
              <a:spcAft>
                <a:spcPts val="0"/>
              </a:spcAft>
              <a:buNone/>
            </a:pPr>
            <a:r>
              <a:rPr lang="en" sz="1800">
                <a:solidFill>
                  <a:srgbClr val="FFFFFF"/>
                </a:solidFill>
                <a:latin typeface="Average"/>
                <a:ea typeface="Average"/>
                <a:cs typeface="Average"/>
                <a:sym typeface="Average"/>
              </a:rPr>
              <a:t>-Recent trends of increasing extreme rainfall events should continue into the future.</a:t>
            </a:r>
            <a:endParaRPr sz="1800">
              <a:solidFill>
                <a:srgbClr val="000000"/>
              </a:solidFill>
              <a:latin typeface="Average"/>
              <a:ea typeface="Average"/>
              <a:cs typeface="Average"/>
              <a:sym typeface="Average"/>
            </a:endParaRPr>
          </a:p>
          <a:p>
            <a:pPr marL="342900" lvl="0" indent="-215900" algn="l" rtl="0">
              <a:spcBef>
                <a:spcPts val="400"/>
              </a:spcBef>
              <a:spcAft>
                <a:spcPts val="0"/>
              </a:spcAft>
              <a:buNone/>
            </a:pPr>
            <a:endParaRPr sz="1800">
              <a:solidFill>
                <a:srgbClr val="FFFFFF"/>
              </a:solidFill>
              <a:latin typeface="Average"/>
              <a:ea typeface="Average"/>
              <a:cs typeface="Average"/>
              <a:sym typeface="Average"/>
            </a:endParaRPr>
          </a:p>
          <a:p>
            <a:pPr marL="0" lvl="0" indent="0" algn="l" rtl="0">
              <a:spcBef>
                <a:spcPts val="400"/>
              </a:spcBef>
              <a:spcAft>
                <a:spcPts val="0"/>
              </a:spcAft>
              <a:buNone/>
            </a:pPr>
            <a:r>
              <a:rPr lang="en" sz="1800">
                <a:solidFill>
                  <a:srgbClr val="FFFFFF"/>
                </a:solidFill>
                <a:latin typeface="Average"/>
                <a:ea typeface="Average"/>
                <a:cs typeface="Average"/>
                <a:sym typeface="Average"/>
              </a:rPr>
              <a:t>-Flooding is already WV’s greatest weather hazard killing 99 people and causing billions of dollars in damages since 1990.</a:t>
            </a:r>
            <a:endParaRPr sz="1800">
              <a:solidFill>
                <a:srgbClr val="000000"/>
              </a:solidFill>
              <a:latin typeface="Average"/>
              <a:ea typeface="Average"/>
              <a:cs typeface="Average"/>
              <a:sym typeface="Average"/>
            </a:endParaRPr>
          </a:p>
          <a:p>
            <a:pPr marL="342900" lvl="0" indent="-215900" algn="l" rtl="0">
              <a:spcBef>
                <a:spcPts val="400"/>
              </a:spcBef>
              <a:spcAft>
                <a:spcPts val="0"/>
              </a:spcAft>
              <a:buNone/>
            </a:pPr>
            <a:endParaRPr sz="1800">
              <a:solidFill>
                <a:srgbClr val="FFFFFF"/>
              </a:solidFill>
              <a:latin typeface="Average"/>
              <a:ea typeface="Average"/>
              <a:cs typeface="Average"/>
              <a:sym typeface="Average"/>
            </a:endParaRPr>
          </a:p>
          <a:p>
            <a:pPr marL="0" lvl="0" indent="0" algn="l" rtl="0">
              <a:spcBef>
                <a:spcPts val="400"/>
              </a:spcBef>
              <a:spcAft>
                <a:spcPts val="0"/>
              </a:spcAft>
              <a:buNone/>
            </a:pPr>
            <a:r>
              <a:rPr lang="en" sz="1800">
                <a:solidFill>
                  <a:srgbClr val="FFFF00"/>
                </a:solidFill>
                <a:latin typeface="Average"/>
                <a:ea typeface="Average"/>
                <a:cs typeface="Average"/>
                <a:sym typeface="Average"/>
              </a:rPr>
              <a:t>-Rural communities are especially vulnerable with little redundancy in their infrastructure.</a:t>
            </a:r>
            <a:endParaRPr sz="1800">
              <a:solidFill>
                <a:srgbClr val="FFFF00"/>
              </a:solidFill>
              <a:latin typeface="Average"/>
              <a:ea typeface="Average"/>
              <a:cs typeface="Average"/>
              <a:sym typeface="Average"/>
            </a:endParaRPr>
          </a:p>
          <a:p>
            <a:pPr marL="0" lvl="0" indent="0" algn="l" rtl="0">
              <a:spcBef>
                <a:spcPts val="400"/>
              </a:spcBef>
              <a:spcAft>
                <a:spcPts val="0"/>
              </a:spcAft>
              <a:buNone/>
            </a:pPr>
            <a:endParaRPr sz="1800">
              <a:solidFill>
                <a:srgbClr val="FFFFFF"/>
              </a:solidFill>
              <a:latin typeface="Average"/>
              <a:ea typeface="Average"/>
              <a:cs typeface="Average"/>
              <a:sym typeface="Average"/>
            </a:endParaRPr>
          </a:p>
        </p:txBody>
      </p:sp>
      <p:sp>
        <p:nvSpPr>
          <p:cNvPr id="279" name="Google Shape;279;p42"/>
          <p:cNvSpPr txBox="1"/>
          <p:nvPr/>
        </p:nvSpPr>
        <p:spPr>
          <a:xfrm>
            <a:off x="285000" y="45720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https://www.ncdc.noaa.gov/extremes/cei/</a:t>
            </a:r>
            <a:r>
              <a:rPr lang="en" sz="1800">
                <a:solidFill>
                  <a:schemeClr val="dk1"/>
                </a:solidFill>
                <a:latin typeface="Average"/>
                <a:ea typeface="Average"/>
                <a:cs typeface="Average"/>
                <a:sym typeface="Average"/>
              </a:rPr>
              <a:t> </a:t>
            </a:r>
            <a:endParaRPr/>
          </a:p>
        </p:txBody>
      </p:sp>
      <p:pic>
        <p:nvPicPr>
          <p:cNvPr id="280" name="Google Shape;280;p42"/>
          <p:cNvPicPr preferRelativeResize="0"/>
          <p:nvPr/>
        </p:nvPicPr>
        <p:blipFill>
          <a:blip r:embed="rId3">
            <a:alphaModFix/>
          </a:blip>
          <a:stretch>
            <a:fillRect/>
          </a:stretch>
        </p:blipFill>
        <p:spPr>
          <a:xfrm>
            <a:off x="195150" y="1147963"/>
            <a:ext cx="5563551" cy="2985025"/>
          </a:xfrm>
          <a:prstGeom prst="rect">
            <a:avLst/>
          </a:prstGeom>
          <a:noFill/>
          <a:ln>
            <a:noFill/>
          </a:ln>
        </p:spPr>
      </p:pic>
      <p:pic>
        <p:nvPicPr>
          <p:cNvPr id="281" name="Google Shape;281;p42"/>
          <p:cNvPicPr preferRelativeResize="0"/>
          <p:nvPr/>
        </p:nvPicPr>
        <p:blipFill rotWithShape="1">
          <a:blip r:embed="rId4">
            <a:alphaModFix/>
          </a:blip>
          <a:srcRect b="5704"/>
          <a:stretch/>
        </p:blipFill>
        <p:spPr>
          <a:xfrm>
            <a:off x="116325" y="834650"/>
            <a:ext cx="5744250" cy="361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311700" y="136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Impacts to West Virginia</a:t>
            </a:r>
            <a:endParaRPr/>
          </a:p>
        </p:txBody>
      </p:sp>
      <p:sp>
        <p:nvSpPr>
          <p:cNvPr id="287" name="Google Shape;287;p43"/>
          <p:cNvSpPr txBox="1"/>
          <p:nvPr/>
        </p:nvSpPr>
        <p:spPr>
          <a:xfrm>
            <a:off x="5868350" y="617250"/>
            <a:ext cx="3214800" cy="38673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None/>
            </a:pPr>
            <a:endParaRPr sz="800">
              <a:solidFill>
                <a:srgbClr val="FFFFFF"/>
              </a:solidFill>
              <a:latin typeface="Calibri"/>
              <a:ea typeface="Calibri"/>
              <a:cs typeface="Calibri"/>
              <a:sym typeface="Calibri"/>
            </a:endParaRPr>
          </a:p>
          <a:p>
            <a:pPr marL="0" lvl="0" indent="0" algn="l" rtl="0">
              <a:spcBef>
                <a:spcPts val="400"/>
              </a:spcBef>
              <a:spcAft>
                <a:spcPts val="0"/>
              </a:spcAft>
              <a:buNone/>
            </a:pPr>
            <a:r>
              <a:rPr lang="en" sz="1800">
                <a:solidFill>
                  <a:srgbClr val="FFFFFF"/>
                </a:solidFill>
                <a:latin typeface="Average"/>
                <a:ea typeface="Average"/>
                <a:cs typeface="Average"/>
                <a:sym typeface="Average"/>
              </a:rPr>
              <a:t>-The PDSI helps us classify drought but can also show when we are abnormally wet.</a:t>
            </a:r>
            <a:endParaRPr sz="1800">
              <a:solidFill>
                <a:srgbClr val="000000"/>
              </a:solidFill>
              <a:latin typeface="Average"/>
              <a:ea typeface="Average"/>
              <a:cs typeface="Average"/>
              <a:sym typeface="Average"/>
            </a:endParaRPr>
          </a:p>
          <a:p>
            <a:pPr marL="342900" lvl="0" indent="-215900" algn="l" rtl="0">
              <a:spcBef>
                <a:spcPts val="400"/>
              </a:spcBef>
              <a:spcAft>
                <a:spcPts val="0"/>
              </a:spcAft>
              <a:buNone/>
            </a:pPr>
            <a:endParaRPr sz="1800">
              <a:solidFill>
                <a:srgbClr val="FFFFFF"/>
              </a:solidFill>
              <a:latin typeface="Average"/>
              <a:ea typeface="Average"/>
              <a:cs typeface="Average"/>
              <a:sym typeface="Average"/>
            </a:endParaRPr>
          </a:p>
          <a:p>
            <a:pPr marL="0" lvl="0" indent="0" algn="l" rtl="0">
              <a:spcBef>
                <a:spcPts val="400"/>
              </a:spcBef>
              <a:spcAft>
                <a:spcPts val="0"/>
              </a:spcAft>
              <a:buNone/>
            </a:pPr>
            <a:r>
              <a:rPr lang="en" sz="1800">
                <a:solidFill>
                  <a:srgbClr val="FFFFFF"/>
                </a:solidFill>
                <a:latin typeface="Average"/>
                <a:ea typeface="Average"/>
                <a:cs typeface="Average"/>
                <a:sym typeface="Average"/>
              </a:rPr>
              <a:t>-The overall trend in PDSI also  indicates a wetter climate in recent decades punctuated by some intense periods of drought.</a:t>
            </a:r>
            <a:endParaRPr sz="1800">
              <a:solidFill>
                <a:srgbClr val="FFFFFF"/>
              </a:solidFill>
              <a:latin typeface="Average"/>
              <a:ea typeface="Average"/>
              <a:cs typeface="Average"/>
              <a:sym typeface="Average"/>
            </a:endParaRPr>
          </a:p>
        </p:txBody>
      </p:sp>
      <p:sp>
        <p:nvSpPr>
          <p:cNvPr id="288" name="Google Shape;288;p43"/>
          <p:cNvSpPr txBox="1"/>
          <p:nvPr/>
        </p:nvSpPr>
        <p:spPr>
          <a:xfrm>
            <a:off x="285000" y="45720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https://www.ncdc.noaa.gov/extremes/cei/</a:t>
            </a:r>
            <a:r>
              <a:rPr lang="en" sz="1800">
                <a:solidFill>
                  <a:schemeClr val="dk1"/>
                </a:solidFill>
                <a:latin typeface="Average"/>
                <a:ea typeface="Average"/>
                <a:cs typeface="Average"/>
                <a:sym typeface="Average"/>
              </a:rPr>
              <a:t> </a:t>
            </a:r>
            <a:endParaRPr/>
          </a:p>
        </p:txBody>
      </p:sp>
      <p:pic>
        <p:nvPicPr>
          <p:cNvPr id="289" name="Google Shape;289;p43"/>
          <p:cNvPicPr preferRelativeResize="0"/>
          <p:nvPr/>
        </p:nvPicPr>
        <p:blipFill>
          <a:blip r:embed="rId3">
            <a:alphaModFix/>
          </a:blip>
          <a:stretch>
            <a:fillRect/>
          </a:stretch>
        </p:blipFill>
        <p:spPr>
          <a:xfrm>
            <a:off x="152400" y="792500"/>
            <a:ext cx="5563549" cy="3822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4"/>
          <p:cNvSpPr txBox="1">
            <a:spLocks noGrp="1"/>
          </p:cNvSpPr>
          <p:nvPr>
            <p:ph type="title"/>
          </p:nvPr>
        </p:nvSpPr>
        <p:spPr>
          <a:xfrm>
            <a:off x="311700" y="136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Impacts to West Virginia</a:t>
            </a:r>
            <a:endParaRPr/>
          </a:p>
        </p:txBody>
      </p:sp>
      <p:sp>
        <p:nvSpPr>
          <p:cNvPr id="295" name="Google Shape;295;p44"/>
          <p:cNvSpPr txBox="1"/>
          <p:nvPr/>
        </p:nvSpPr>
        <p:spPr>
          <a:xfrm>
            <a:off x="271925" y="545700"/>
            <a:ext cx="3694800" cy="38673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None/>
            </a:pPr>
            <a:endParaRPr sz="800">
              <a:solidFill>
                <a:srgbClr val="FFFFFF"/>
              </a:solidFill>
              <a:latin typeface="Calibri"/>
              <a:ea typeface="Calibri"/>
              <a:cs typeface="Calibri"/>
              <a:sym typeface="Calibri"/>
            </a:endParaRPr>
          </a:p>
          <a:p>
            <a:pPr marL="0" lvl="0" indent="0" algn="l" rtl="0">
              <a:spcBef>
                <a:spcPts val="400"/>
              </a:spcBef>
              <a:spcAft>
                <a:spcPts val="0"/>
              </a:spcAft>
              <a:buNone/>
            </a:pPr>
            <a:r>
              <a:rPr lang="en" sz="1800">
                <a:solidFill>
                  <a:srgbClr val="FFFFFF"/>
                </a:solidFill>
                <a:latin typeface="Average"/>
                <a:ea typeface="Average"/>
                <a:cs typeface="Average"/>
                <a:sym typeface="Average"/>
              </a:rPr>
              <a:t>-Extremes in maximum temperatures show quite a bit of variability over recent decades.</a:t>
            </a:r>
            <a:endParaRPr sz="1800">
              <a:solidFill>
                <a:srgbClr val="000000"/>
              </a:solidFill>
              <a:latin typeface="Average"/>
              <a:ea typeface="Average"/>
              <a:cs typeface="Average"/>
              <a:sym typeface="Average"/>
            </a:endParaRPr>
          </a:p>
          <a:p>
            <a:pPr marL="342900" lvl="0" indent="-215900" algn="l" rtl="0">
              <a:spcBef>
                <a:spcPts val="400"/>
              </a:spcBef>
              <a:spcAft>
                <a:spcPts val="0"/>
              </a:spcAft>
              <a:buNone/>
            </a:pPr>
            <a:endParaRPr sz="1800">
              <a:solidFill>
                <a:srgbClr val="FFFFFF"/>
              </a:solidFill>
              <a:latin typeface="Average"/>
              <a:ea typeface="Average"/>
              <a:cs typeface="Average"/>
              <a:sym typeface="Average"/>
            </a:endParaRPr>
          </a:p>
          <a:p>
            <a:pPr marL="0" lvl="0" indent="0" algn="l" rtl="0">
              <a:spcBef>
                <a:spcPts val="400"/>
              </a:spcBef>
              <a:spcAft>
                <a:spcPts val="0"/>
              </a:spcAft>
              <a:buNone/>
            </a:pPr>
            <a:r>
              <a:rPr lang="en" sz="1800">
                <a:solidFill>
                  <a:srgbClr val="FFFFFF"/>
                </a:solidFill>
                <a:latin typeface="Average"/>
                <a:ea typeface="Average"/>
                <a:cs typeface="Average"/>
                <a:sym typeface="Average"/>
              </a:rPr>
              <a:t>-Overnight temperatures have shown a tendency to be more extreme on the warm side (a wetter air mass is not as easy to cool at night).</a:t>
            </a:r>
            <a:endParaRPr sz="1800">
              <a:solidFill>
                <a:srgbClr val="FFFFFF"/>
              </a:solidFill>
              <a:latin typeface="Average"/>
              <a:ea typeface="Average"/>
              <a:cs typeface="Average"/>
              <a:sym typeface="Average"/>
            </a:endParaRPr>
          </a:p>
          <a:p>
            <a:pPr marL="0" lvl="0" indent="0" algn="l" rtl="0">
              <a:spcBef>
                <a:spcPts val="400"/>
              </a:spcBef>
              <a:spcAft>
                <a:spcPts val="0"/>
              </a:spcAft>
              <a:buNone/>
            </a:pPr>
            <a:endParaRPr sz="1800">
              <a:solidFill>
                <a:srgbClr val="FFFFFF"/>
              </a:solidFill>
              <a:latin typeface="Average"/>
              <a:ea typeface="Average"/>
              <a:cs typeface="Average"/>
              <a:sym typeface="Average"/>
            </a:endParaRPr>
          </a:p>
          <a:p>
            <a:pPr marL="0" lvl="0" indent="0" algn="l" rtl="0">
              <a:spcBef>
                <a:spcPts val="400"/>
              </a:spcBef>
              <a:spcAft>
                <a:spcPts val="0"/>
              </a:spcAft>
              <a:buNone/>
            </a:pPr>
            <a:r>
              <a:rPr lang="en" sz="1800">
                <a:solidFill>
                  <a:srgbClr val="FFFF00"/>
                </a:solidFill>
                <a:latin typeface="Average"/>
                <a:ea typeface="Average"/>
                <a:cs typeface="Average"/>
                <a:sym typeface="Average"/>
              </a:rPr>
              <a:t>-Future heat waves could be worsened by less cooling during the night time hours which seriously affects those without air conditioning.</a:t>
            </a:r>
            <a:endParaRPr sz="1800">
              <a:solidFill>
                <a:srgbClr val="FFFF00"/>
              </a:solidFill>
              <a:latin typeface="Average"/>
              <a:ea typeface="Average"/>
              <a:cs typeface="Average"/>
              <a:sym typeface="Average"/>
            </a:endParaRPr>
          </a:p>
          <a:p>
            <a:pPr marL="0" lvl="0" indent="0" algn="l" rtl="0">
              <a:spcBef>
                <a:spcPts val="400"/>
              </a:spcBef>
              <a:spcAft>
                <a:spcPts val="0"/>
              </a:spcAft>
              <a:buNone/>
            </a:pPr>
            <a:endParaRPr sz="1800">
              <a:solidFill>
                <a:srgbClr val="FFFFFF"/>
              </a:solidFill>
              <a:latin typeface="Average"/>
              <a:ea typeface="Average"/>
              <a:cs typeface="Average"/>
              <a:sym typeface="Average"/>
            </a:endParaRPr>
          </a:p>
        </p:txBody>
      </p:sp>
      <p:pic>
        <p:nvPicPr>
          <p:cNvPr id="296" name="Google Shape;296;p44"/>
          <p:cNvPicPr preferRelativeResize="0"/>
          <p:nvPr/>
        </p:nvPicPr>
        <p:blipFill>
          <a:blip r:embed="rId3">
            <a:alphaModFix/>
          </a:blip>
          <a:stretch>
            <a:fillRect/>
          </a:stretch>
        </p:blipFill>
        <p:spPr>
          <a:xfrm>
            <a:off x="4018800" y="643725"/>
            <a:ext cx="4872599" cy="2015802"/>
          </a:xfrm>
          <a:prstGeom prst="rect">
            <a:avLst/>
          </a:prstGeom>
          <a:noFill/>
          <a:ln>
            <a:noFill/>
          </a:ln>
        </p:spPr>
      </p:pic>
      <p:pic>
        <p:nvPicPr>
          <p:cNvPr id="297" name="Google Shape;297;p44"/>
          <p:cNvPicPr preferRelativeResize="0"/>
          <p:nvPr/>
        </p:nvPicPr>
        <p:blipFill>
          <a:blip r:embed="rId4">
            <a:alphaModFix/>
          </a:blip>
          <a:stretch>
            <a:fillRect/>
          </a:stretch>
        </p:blipFill>
        <p:spPr>
          <a:xfrm>
            <a:off x="4018800" y="2786300"/>
            <a:ext cx="4872599" cy="20758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5"/>
          <p:cNvSpPr txBox="1">
            <a:spLocks noGrp="1"/>
          </p:cNvSpPr>
          <p:nvPr>
            <p:ph type="title"/>
          </p:nvPr>
        </p:nvSpPr>
        <p:spPr>
          <a:xfrm>
            <a:off x="311700" y="136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Impacts to West Virginia</a:t>
            </a:r>
            <a:endParaRPr/>
          </a:p>
        </p:txBody>
      </p:sp>
      <p:pic>
        <p:nvPicPr>
          <p:cNvPr id="303" name="Google Shape;303;p45"/>
          <p:cNvPicPr preferRelativeResize="0"/>
          <p:nvPr/>
        </p:nvPicPr>
        <p:blipFill rotWithShape="1">
          <a:blip r:embed="rId3">
            <a:alphaModFix/>
          </a:blip>
          <a:srcRect/>
          <a:stretch/>
        </p:blipFill>
        <p:spPr>
          <a:xfrm>
            <a:off x="3757550" y="922875"/>
            <a:ext cx="5186698" cy="36440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04" name="Google Shape;304;p45"/>
          <p:cNvSpPr txBox="1"/>
          <p:nvPr/>
        </p:nvSpPr>
        <p:spPr>
          <a:xfrm>
            <a:off x="130900" y="617400"/>
            <a:ext cx="3717900" cy="45261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None/>
            </a:pPr>
            <a:endParaRPr sz="800">
              <a:solidFill>
                <a:srgbClr val="FFFFFF"/>
              </a:solidFill>
              <a:latin typeface="Calibri"/>
              <a:ea typeface="Calibri"/>
              <a:cs typeface="Calibri"/>
              <a:sym typeface="Calibri"/>
            </a:endParaRPr>
          </a:p>
          <a:p>
            <a:pPr marL="0" lvl="0" indent="0" algn="l" rtl="0">
              <a:spcBef>
                <a:spcPts val="420"/>
              </a:spcBef>
              <a:spcAft>
                <a:spcPts val="0"/>
              </a:spcAft>
              <a:buNone/>
            </a:pPr>
            <a:r>
              <a:rPr lang="en" sz="1800">
                <a:solidFill>
                  <a:srgbClr val="FFFFFF"/>
                </a:solidFill>
                <a:latin typeface="Average"/>
                <a:ea typeface="Average"/>
                <a:cs typeface="Average"/>
                <a:sym typeface="Average"/>
              </a:rPr>
              <a:t>-</a:t>
            </a:r>
            <a:r>
              <a:rPr lang="en" sz="1600">
                <a:solidFill>
                  <a:srgbClr val="FFFFFF"/>
                </a:solidFill>
                <a:latin typeface="Average"/>
                <a:ea typeface="Average"/>
                <a:cs typeface="Average"/>
                <a:sym typeface="Average"/>
              </a:rPr>
              <a:t>Future increases in precipitation are projected, especially in the winter and spring months over the Ohio Valley and central Appalachians.</a:t>
            </a:r>
            <a:endParaRPr sz="1600">
              <a:solidFill>
                <a:srgbClr val="000000"/>
              </a:solidFill>
              <a:latin typeface="Average"/>
              <a:ea typeface="Average"/>
              <a:cs typeface="Average"/>
              <a:sym typeface="Average"/>
            </a:endParaRPr>
          </a:p>
          <a:p>
            <a:pPr marL="342900" lvl="0" indent="-209550" algn="l" rtl="0">
              <a:spcBef>
                <a:spcPts val="420"/>
              </a:spcBef>
              <a:spcAft>
                <a:spcPts val="0"/>
              </a:spcAft>
              <a:buNone/>
            </a:pPr>
            <a:endParaRPr sz="1600">
              <a:solidFill>
                <a:srgbClr val="FFFFFF"/>
              </a:solidFill>
              <a:latin typeface="Average"/>
              <a:ea typeface="Average"/>
              <a:cs typeface="Average"/>
              <a:sym typeface="Average"/>
            </a:endParaRPr>
          </a:p>
          <a:p>
            <a:pPr marL="0" lvl="0" indent="0" algn="l" rtl="0">
              <a:spcBef>
                <a:spcPts val="420"/>
              </a:spcBef>
              <a:spcAft>
                <a:spcPts val="0"/>
              </a:spcAft>
              <a:buNone/>
            </a:pPr>
            <a:r>
              <a:rPr lang="en" sz="1600">
                <a:solidFill>
                  <a:srgbClr val="FFFFFF"/>
                </a:solidFill>
                <a:latin typeface="Average"/>
                <a:ea typeface="Average"/>
                <a:cs typeface="Average"/>
                <a:sym typeface="Average"/>
              </a:rPr>
              <a:t>-More of this precipitation </a:t>
            </a:r>
            <a:br>
              <a:rPr lang="en" sz="1600">
                <a:solidFill>
                  <a:srgbClr val="FFFFFF"/>
                </a:solidFill>
                <a:latin typeface="Average"/>
                <a:ea typeface="Average"/>
                <a:cs typeface="Average"/>
                <a:sym typeface="Average"/>
              </a:rPr>
            </a:br>
            <a:r>
              <a:rPr lang="en" sz="1600">
                <a:solidFill>
                  <a:srgbClr val="FFFFFF"/>
                </a:solidFill>
                <a:latin typeface="Average"/>
                <a:ea typeface="Average"/>
                <a:cs typeface="Average"/>
                <a:sym typeface="Average"/>
              </a:rPr>
              <a:t>is expected to fall as rain </a:t>
            </a:r>
            <a:br>
              <a:rPr lang="en" sz="1600">
                <a:solidFill>
                  <a:srgbClr val="FFFFFF"/>
                </a:solidFill>
                <a:latin typeface="Average"/>
                <a:ea typeface="Average"/>
                <a:cs typeface="Average"/>
                <a:sym typeface="Average"/>
              </a:rPr>
            </a:br>
            <a:r>
              <a:rPr lang="en" sz="1600">
                <a:solidFill>
                  <a:srgbClr val="FFFFFF"/>
                </a:solidFill>
                <a:latin typeface="Average"/>
                <a:ea typeface="Average"/>
                <a:cs typeface="Average"/>
                <a:sym typeface="Average"/>
              </a:rPr>
              <a:t>rather than snow.</a:t>
            </a:r>
            <a:endParaRPr sz="1600">
              <a:solidFill>
                <a:srgbClr val="000000"/>
              </a:solidFill>
              <a:latin typeface="Average"/>
              <a:ea typeface="Average"/>
              <a:cs typeface="Average"/>
              <a:sym typeface="Average"/>
            </a:endParaRPr>
          </a:p>
          <a:p>
            <a:pPr marL="342900" lvl="0" indent="-209550" algn="l" rtl="0">
              <a:spcBef>
                <a:spcPts val="420"/>
              </a:spcBef>
              <a:spcAft>
                <a:spcPts val="0"/>
              </a:spcAft>
              <a:buNone/>
            </a:pPr>
            <a:endParaRPr sz="1600">
              <a:solidFill>
                <a:srgbClr val="FFFFFF"/>
              </a:solidFill>
              <a:latin typeface="Average"/>
              <a:ea typeface="Average"/>
              <a:cs typeface="Average"/>
              <a:sym typeface="Average"/>
            </a:endParaRPr>
          </a:p>
          <a:p>
            <a:pPr marL="0" lvl="0" indent="0" algn="l" rtl="0">
              <a:spcBef>
                <a:spcPts val="420"/>
              </a:spcBef>
              <a:spcAft>
                <a:spcPts val="0"/>
              </a:spcAft>
              <a:buNone/>
            </a:pPr>
            <a:r>
              <a:rPr lang="en" sz="1600">
                <a:solidFill>
                  <a:srgbClr val="FFFFFF"/>
                </a:solidFill>
                <a:latin typeface="Average"/>
                <a:ea typeface="Average"/>
                <a:cs typeface="Average"/>
                <a:sym typeface="Average"/>
              </a:rPr>
              <a:t>-While this may result in </a:t>
            </a:r>
            <a:br>
              <a:rPr lang="en" sz="1600">
                <a:solidFill>
                  <a:srgbClr val="FFFFFF"/>
                </a:solidFill>
                <a:latin typeface="Average"/>
                <a:ea typeface="Average"/>
                <a:cs typeface="Average"/>
                <a:sym typeface="Average"/>
              </a:rPr>
            </a:br>
            <a:r>
              <a:rPr lang="en" sz="1600">
                <a:solidFill>
                  <a:srgbClr val="FFFFFF"/>
                </a:solidFill>
                <a:latin typeface="Average"/>
                <a:ea typeface="Average"/>
                <a:cs typeface="Average"/>
                <a:sym typeface="Average"/>
              </a:rPr>
              <a:t>declining winter snowfall </a:t>
            </a:r>
            <a:br>
              <a:rPr lang="en" sz="1600">
                <a:solidFill>
                  <a:srgbClr val="FFFFFF"/>
                </a:solidFill>
                <a:latin typeface="Average"/>
                <a:ea typeface="Average"/>
                <a:cs typeface="Average"/>
                <a:sym typeface="Average"/>
              </a:rPr>
            </a:br>
            <a:r>
              <a:rPr lang="en" sz="1600">
                <a:solidFill>
                  <a:srgbClr val="FFFFFF"/>
                </a:solidFill>
                <a:latin typeface="Average"/>
                <a:ea typeface="Average"/>
                <a:cs typeface="Average"/>
                <a:sym typeface="Average"/>
              </a:rPr>
              <a:t>amounts, it is unclear how </a:t>
            </a:r>
            <a:br>
              <a:rPr lang="en" sz="1600">
                <a:solidFill>
                  <a:srgbClr val="FFFFFF"/>
                </a:solidFill>
                <a:latin typeface="Average"/>
                <a:ea typeface="Average"/>
                <a:cs typeface="Average"/>
                <a:sym typeface="Average"/>
              </a:rPr>
            </a:br>
            <a:r>
              <a:rPr lang="en" sz="1600">
                <a:solidFill>
                  <a:srgbClr val="FFFFFF"/>
                </a:solidFill>
                <a:latin typeface="Average"/>
                <a:ea typeface="Average"/>
                <a:cs typeface="Average"/>
                <a:sym typeface="Average"/>
              </a:rPr>
              <a:t>climate change will affect </a:t>
            </a:r>
            <a:br>
              <a:rPr lang="en" sz="1600">
                <a:solidFill>
                  <a:srgbClr val="FFFFFF"/>
                </a:solidFill>
                <a:latin typeface="Average"/>
                <a:ea typeface="Average"/>
                <a:cs typeface="Average"/>
                <a:sym typeface="Average"/>
              </a:rPr>
            </a:br>
            <a:r>
              <a:rPr lang="en" sz="1600">
                <a:solidFill>
                  <a:srgbClr val="FFFFFF"/>
                </a:solidFill>
                <a:latin typeface="Average"/>
                <a:ea typeface="Average"/>
                <a:cs typeface="Average"/>
                <a:sym typeface="Average"/>
              </a:rPr>
              <a:t>the frequency or amplitude of significant winter storms.</a:t>
            </a:r>
            <a:endParaRPr sz="1600">
              <a:solidFill>
                <a:srgbClr val="FFFFFF"/>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6"/>
          <p:cNvSpPr txBox="1">
            <a:spLocks noGrp="1"/>
          </p:cNvSpPr>
          <p:nvPr>
            <p:ph type="title"/>
          </p:nvPr>
        </p:nvSpPr>
        <p:spPr>
          <a:xfrm>
            <a:off x="311700" y="10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Help Monitor the Climate - Become a Citizen Scientist</a:t>
            </a:r>
            <a:endParaRPr/>
          </a:p>
        </p:txBody>
      </p:sp>
      <p:sp>
        <p:nvSpPr>
          <p:cNvPr id="310" name="Google Shape;310;p46"/>
          <p:cNvSpPr txBox="1"/>
          <p:nvPr/>
        </p:nvSpPr>
        <p:spPr>
          <a:xfrm>
            <a:off x="311700" y="572700"/>
            <a:ext cx="8458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00"/>
                </a:solidFill>
                <a:latin typeface="Average"/>
                <a:ea typeface="Average"/>
                <a:cs typeface="Average"/>
                <a:sym typeface="Average"/>
              </a:rPr>
              <a:t>During times of drought, citizens can share drought impacts by utilizing the Condition Monitoring Observer Reports (CMOR)</a:t>
            </a:r>
            <a:endParaRPr>
              <a:solidFill>
                <a:srgbClr val="FFFF00"/>
              </a:solidFill>
            </a:endParaRPr>
          </a:p>
        </p:txBody>
      </p:sp>
      <p:sp>
        <p:nvSpPr>
          <p:cNvPr id="311" name="Google Shape;311;p46"/>
          <p:cNvSpPr txBox="1"/>
          <p:nvPr/>
        </p:nvSpPr>
        <p:spPr>
          <a:xfrm>
            <a:off x="311700" y="4010275"/>
            <a:ext cx="8458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Average"/>
                <a:ea typeface="Average"/>
                <a:cs typeface="Average"/>
                <a:sym typeface="Average"/>
              </a:rPr>
              <a:t>Reported impacts help us assess the intensity of the drought across the state and drive the production of the U.S. Drought Monitor product.</a:t>
            </a:r>
            <a:endParaRPr>
              <a:solidFill>
                <a:schemeClr val="dk1"/>
              </a:solidFill>
            </a:endParaRPr>
          </a:p>
        </p:txBody>
      </p:sp>
      <p:sp>
        <p:nvSpPr>
          <p:cNvPr id="312" name="Google Shape;312;p46"/>
          <p:cNvSpPr txBox="1"/>
          <p:nvPr/>
        </p:nvSpPr>
        <p:spPr>
          <a:xfrm>
            <a:off x="285000" y="46629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https://droughtimpacts.unl.edu/Tools/ConditionMonitoringObservations.aspx</a:t>
            </a:r>
            <a:r>
              <a:rPr lang="en" sz="1800">
                <a:solidFill>
                  <a:schemeClr val="dk1"/>
                </a:solidFill>
                <a:latin typeface="Average"/>
                <a:ea typeface="Average"/>
                <a:cs typeface="Average"/>
                <a:sym typeface="Average"/>
              </a:rPr>
              <a:t> </a:t>
            </a:r>
            <a:endParaRPr/>
          </a:p>
        </p:txBody>
      </p:sp>
      <p:pic>
        <p:nvPicPr>
          <p:cNvPr id="313" name="Google Shape;313;p46"/>
          <p:cNvPicPr preferRelativeResize="0"/>
          <p:nvPr/>
        </p:nvPicPr>
        <p:blipFill>
          <a:blip r:embed="rId3">
            <a:alphaModFix/>
          </a:blip>
          <a:stretch>
            <a:fillRect/>
          </a:stretch>
        </p:blipFill>
        <p:spPr>
          <a:xfrm>
            <a:off x="4945700" y="1224000"/>
            <a:ext cx="3529210" cy="2727125"/>
          </a:xfrm>
          <a:prstGeom prst="rect">
            <a:avLst/>
          </a:prstGeom>
          <a:noFill/>
          <a:ln>
            <a:noFill/>
          </a:ln>
        </p:spPr>
      </p:pic>
      <p:pic>
        <p:nvPicPr>
          <p:cNvPr id="314" name="Google Shape;314;p46"/>
          <p:cNvPicPr preferRelativeResize="0"/>
          <p:nvPr/>
        </p:nvPicPr>
        <p:blipFill>
          <a:blip r:embed="rId4">
            <a:alphaModFix/>
          </a:blip>
          <a:stretch>
            <a:fillRect/>
          </a:stretch>
        </p:blipFill>
        <p:spPr>
          <a:xfrm>
            <a:off x="152400" y="1371600"/>
            <a:ext cx="4640902" cy="23168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txBox="1">
            <a:spLocks noGrp="1"/>
          </p:cNvSpPr>
          <p:nvPr>
            <p:ph type="title"/>
          </p:nvPr>
        </p:nvSpPr>
        <p:spPr>
          <a:xfrm>
            <a:off x="311700" y="10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Help Monitor the Climate - Become a Citizen Scientist</a:t>
            </a:r>
            <a:endParaRPr/>
          </a:p>
        </p:txBody>
      </p:sp>
      <p:sp>
        <p:nvSpPr>
          <p:cNvPr id="320" name="Google Shape;320;p47"/>
          <p:cNvSpPr txBox="1"/>
          <p:nvPr/>
        </p:nvSpPr>
        <p:spPr>
          <a:xfrm>
            <a:off x="32550" y="598075"/>
            <a:ext cx="90789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a:solidFill>
                  <a:srgbClr val="FFFF00"/>
                </a:solidFill>
                <a:latin typeface="Calibri"/>
                <a:ea typeface="Calibri"/>
                <a:cs typeface="Calibri"/>
                <a:sym typeface="Calibri"/>
              </a:rPr>
              <a:t>CoCoRaHS - Community Collaborative Rain, Hail and Snow Network</a:t>
            </a:r>
            <a:endParaRPr sz="1800">
              <a:solidFill>
                <a:srgbClr val="FFFF00"/>
              </a:solidFill>
              <a:latin typeface="Calibri"/>
              <a:ea typeface="Calibri"/>
              <a:cs typeface="Calibri"/>
              <a:sym typeface="Calibri"/>
            </a:endParaRPr>
          </a:p>
        </p:txBody>
      </p:sp>
      <p:sp>
        <p:nvSpPr>
          <p:cNvPr id="321" name="Google Shape;321;p47"/>
          <p:cNvSpPr txBox="1"/>
          <p:nvPr/>
        </p:nvSpPr>
        <p:spPr>
          <a:xfrm>
            <a:off x="4309275" y="967375"/>
            <a:ext cx="4668300" cy="364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00">
                <a:solidFill>
                  <a:schemeClr val="dk1"/>
                </a:solidFill>
                <a:latin typeface="Average"/>
                <a:ea typeface="Average"/>
                <a:cs typeface="Average"/>
                <a:sym typeface="Average"/>
              </a:rPr>
              <a:t>CoCoRaHS is a volunteer network of observers who measure precipitation from their backyard – or school yard.  Any age can volunteer.  </a:t>
            </a:r>
            <a:endParaRPr sz="1100">
              <a:latin typeface="Average"/>
              <a:ea typeface="Average"/>
              <a:cs typeface="Average"/>
              <a:sym typeface="Average"/>
            </a:endParaRPr>
          </a:p>
          <a:p>
            <a:pPr marL="0" marR="0" lvl="0" indent="0" algn="l" rtl="0">
              <a:spcBef>
                <a:spcPts val="0"/>
              </a:spcBef>
              <a:spcAft>
                <a:spcPts val="0"/>
              </a:spcAft>
              <a:buNone/>
            </a:pPr>
            <a:endParaRPr sz="11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It only takes a few minutes a day to take and record the measurements.</a:t>
            </a:r>
            <a:endParaRPr sz="1100">
              <a:latin typeface="Average"/>
              <a:ea typeface="Average"/>
              <a:cs typeface="Average"/>
              <a:sym typeface="Average"/>
            </a:endParaRPr>
          </a:p>
          <a:p>
            <a:pPr marL="0" marR="0" lvl="0" indent="0" algn="l" rtl="0">
              <a:spcBef>
                <a:spcPts val="0"/>
              </a:spcBef>
              <a:spcAft>
                <a:spcPts val="0"/>
              </a:spcAft>
              <a:buNone/>
            </a:pPr>
            <a:endParaRPr sz="11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Students collect measurements and report the data.  </a:t>
            </a:r>
            <a:endParaRPr sz="1100">
              <a:latin typeface="Average"/>
              <a:ea typeface="Average"/>
              <a:cs typeface="Average"/>
              <a:sym typeface="Average"/>
            </a:endParaRPr>
          </a:p>
          <a:p>
            <a:pPr marL="0" marR="0" lvl="0" indent="0" algn="l" rtl="0">
              <a:spcBef>
                <a:spcPts val="0"/>
              </a:spcBef>
              <a:spcAft>
                <a:spcPts val="0"/>
              </a:spcAft>
              <a:buNone/>
            </a:pPr>
            <a:endParaRPr sz="11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Compare your data with other observers and other schools.  </a:t>
            </a:r>
            <a:endParaRPr sz="1100">
              <a:latin typeface="Average"/>
              <a:ea typeface="Average"/>
              <a:cs typeface="Average"/>
              <a:sym typeface="Average"/>
            </a:endParaRPr>
          </a:p>
          <a:p>
            <a:pPr marL="0" marR="0" lvl="0" indent="0" algn="l" rtl="0">
              <a:spcBef>
                <a:spcPts val="0"/>
              </a:spcBef>
              <a:spcAft>
                <a:spcPts val="0"/>
              </a:spcAft>
              <a:buNone/>
            </a:pPr>
            <a:endParaRPr sz="11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Multi-day reports can be submitted on Monday to cover any weekend precipitation. </a:t>
            </a:r>
            <a:endParaRPr sz="1100">
              <a:latin typeface="Average"/>
              <a:ea typeface="Average"/>
              <a:cs typeface="Average"/>
              <a:sym typeface="Average"/>
            </a:endParaRPr>
          </a:p>
          <a:p>
            <a:pPr marL="0" marR="0" lvl="0" indent="0" algn="l" rtl="0">
              <a:spcBef>
                <a:spcPts val="0"/>
              </a:spcBef>
              <a:spcAft>
                <a:spcPts val="0"/>
              </a:spcAft>
              <a:buNone/>
            </a:pPr>
            <a:endParaRPr sz="11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Lesson plans and activities: </a:t>
            </a:r>
            <a:endParaRPr sz="1100">
              <a:latin typeface="Average"/>
              <a:ea typeface="Average"/>
              <a:cs typeface="Average"/>
              <a:sym typeface="Average"/>
            </a:endParaRPr>
          </a:p>
          <a:p>
            <a:pPr marL="0" marR="0" lvl="0" indent="0" algn="l" rtl="0">
              <a:spcBef>
                <a:spcPts val="0"/>
              </a:spcBef>
              <a:spcAft>
                <a:spcPts val="0"/>
              </a:spcAft>
              <a:buNone/>
            </a:pPr>
            <a:r>
              <a:rPr lang="en" sz="1100" u="sng">
                <a:solidFill>
                  <a:srgbClr val="FFFF00"/>
                </a:solidFill>
                <a:latin typeface="Average"/>
                <a:ea typeface="Average"/>
                <a:cs typeface="Average"/>
                <a:sym typeface="Average"/>
                <a:hlinkClick r:id="rId3">
                  <a:extLst>
                    <a:ext uri="{A12FA001-AC4F-418D-AE19-62706E023703}">
                      <ahyp:hlinkClr xmlns:ahyp="http://schemas.microsoft.com/office/drawing/2018/hyperlinkcolor" val="tx"/>
                    </a:ext>
                  </a:extLst>
                </a:hlinkClick>
              </a:rPr>
              <a:t>https://www.cocorahs.org/Content.aspx?page=CoCoRaHS-Schools-Teachers</a:t>
            </a:r>
            <a:endParaRPr sz="1100">
              <a:solidFill>
                <a:srgbClr val="FFFF00"/>
              </a:solidFill>
              <a:latin typeface="Average"/>
              <a:ea typeface="Average"/>
              <a:cs typeface="Average"/>
              <a:sym typeface="Average"/>
            </a:endParaRPr>
          </a:p>
        </p:txBody>
      </p:sp>
      <p:pic>
        <p:nvPicPr>
          <p:cNvPr id="322" name="Google Shape;322;p47"/>
          <p:cNvPicPr preferRelativeResize="0"/>
          <p:nvPr/>
        </p:nvPicPr>
        <p:blipFill rotWithShape="1">
          <a:blip r:embed="rId4">
            <a:alphaModFix/>
          </a:blip>
          <a:srcRect/>
          <a:stretch/>
        </p:blipFill>
        <p:spPr>
          <a:xfrm>
            <a:off x="130925" y="967375"/>
            <a:ext cx="3178250" cy="2906425"/>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323" name="Google Shape;323;p47"/>
          <p:cNvPicPr preferRelativeResize="0"/>
          <p:nvPr/>
        </p:nvPicPr>
        <p:blipFill rotWithShape="1">
          <a:blip r:embed="rId5">
            <a:alphaModFix/>
          </a:blip>
          <a:srcRect b="14464"/>
          <a:stretch/>
        </p:blipFill>
        <p:spPr>
          <a:xfrm>
            <a:off x="2104075" y="1780501"/>
            <a:ext cx="2102192" cy="2698800"/>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24" name="Google Shape;324;p47"/>
          <p:cNvSpPr txBox="1"/>
          <p:nvPr/>
        </p:nvSpPr>
        <p:spPr>
          <a:xfrm>
            <a:off x="390300" y="4615375"/>
            <a:ext cx="8442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rgbClr val="FFFF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www.cocorahs.org/</a:t>
            </a:r>
            <a:r>
              <a:rPr lang="en" sz="1800">
                <a:solidFill>
                  <a:srgbClr val="FFFF00"/>
                </a:solidFill>
                <a:latin typeface="Calibri"/>
                <a:ea typeface="Calibri"/>
                <a:cs typeface="Calibri"/>
                <a:sym typeface="Calibri"/>
              </a:rPr>
              <a:t>  |  </a:t>
            </a:r>
            <a:r>
              <a:rPr lang="en" sz="1800" u="sng">
                <a:solidFill>
                  <a:srgbClr val="FFFF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www.cocorahs.org/Content.aspx?page=CoCoRaHS_Schools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8"/>
          <p:cNvSpPr txBox="1">
            <a:spLocks noGrp="1"/>
          </p:cNvSpPr>
          <p:nvPr>
            <p:ph type="title"/>
          </p:nvPr>
        </p:nvSpPr>
        <p:spPr>
          <a:xfrm>
            <a:off x="311700" y="10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Help Monitor the Climate - Become a Citizen Scientist</a:t>
            </a:r>
            <a:endParaRPr/>
          </a:p>
        </p:txBody>
      </p:sp>
      <p:sp>
        <p:nvSpPr>
          <p:cNvPr id="330" name="Google Shape;330;p48"/>
          <p:cNvSpPr txBox="1"/>
          <p:nvPr/>
        </p:nvSpPr>
        <p:spPr>
          <a:xfrm>
            <a:off x="32550" y="598075"/>
            <a:ext cx="9078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a:solidFill>
                  <a:srgbClr val="FFFF00"/>
                </a:solidFill>
                <a:latin typeface="Calibri"/>
                <a:ea typeface="Calibri"/>
                <a:cs typeface="Calibri"/>
                <a:sym typeface="Calibri"/>
              </a:rPr>
              <a:t>We need Cooperative Weather Observers to fill in gaps in our climate monitoring network</a:t>
            </a:r>
            <a:endParaRPr sz="1800" u="sng">
              <a:solidFill>
                <a:srgbClr val="FFFF00"/>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marR="0" lvl="0" indent="0" algn="ctr" rtl="0">
              <a:spcBef>
                <a:spcPts val="0"/>
              </a:spcBef>
              <a:spcAft>
                <a:spcPts val="0"/>
              </a:spcAft>
              <a:buNone/>
            </a:pPr>
            <a:endParaRPr sz="1800">
              <a:solidFill>
                <a:srgbClr val="FFFF00"/>
              </a:solidFill>
              <a:latin typeface="Calibri"/>
              <a:ea typeface="Calibri"/>
              <a:cs typeface="Calibri"/>
              <a:sym typeface="Calibri"/>
            </a:endParaRPr>
          </a:p>
        </p:txBody>
      </p:sp>
      <p:sp>
        <p:nvSpPr>
          <p:cNvPr id="331" name="Google Shape;331;p48"/>
          <p:cNvSpPr txBox="1"/>
          <p:nvPr/>
        </p:nvSpPr>
        <p:spPr>
          <a:xfrm>
            <a:off x="4354275" y="986275"/>
            <a:ext cx="4668300" cy="378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00">
                <a:solidFill>
                  <a:schemeClr val="dk1"/>
                </a:solidFill>
                <a:latin typeface="Average"/>
                <a:ea typeface="Average"/>
                <a:cs typeface="Average"/>
                <a:sym typeface="Average"/>
              </a:rPr>
              <a:t>We need observers in:</a:t>
            </a:r>
            <a:endParaRPr sz="1500">
              <a:solidFill>
                <a:schemeClr val="dk1"/>
              </a:solidFill>
              <a:latin typeface="Average"/>
              <a:ea typeface="Average"/>
              <a:cs typeface="Average"/>
              <a:sym typeface="Average"/>
            </a:endParaRPr>
          </a:p>
          <a:p>
            <a:pPr marL="457200" marR="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McDowell County</a:t>
            </a:r>
            <a:endParaRPr sz="1500">
              <a:solidFill>
                <a:schemeClr val="dk1"/>
              </a:solidFill>
              <a:latin typeface="Average"/>
              <a:ea typeface="Average"/>
              <a:cs typeface="Average"/>
              <a:sym typeface="Average"/>
            </a:endParaRPr>
          </a:p>
          <a:p>
            <a:pPr marL="457200" marR="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Lincoln County</a:t>
            </a:r>
            <a:endParaRPr sz="1500">
              <a:solidFill>
                <a:schemeClr val="dk1"/>
              </a:solidFill>
              <a:latin typeface="Average"/>
              <a:ea typeface="Average"/>
              <a:cs typeface="Average"/>
              <a:sym typeface="Average"/>
            </a:endParaRPr>
          </a:p>
          <a:p>
            <a:pPr marL="457200" marR="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Clay County</a:t>
            </a:r>
            <a:endParaRPr sz="1500">
              <a:solidFill>
                <a:schemeClr val="dk1"/>
              </a:solidFill>
              <a:latin typeface="Average"/>
              <a:ea typeface="Average"/>
              <a:cs typeface="Average"/>
              <a:sym typeface="Average"/>
            </a:endParaRPr>
          </a:p>
          <a:p>
            <a:pPr marL="457200" marR="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Randolph County</a:t>
            </a:r>
            <a:endParaRPr sz="1500">
              <a:solidFill>
                <a:schemeClr val="dk1"/>
              </a:solidFill>
              <a:latin typeface="Average"/>
              <a:ea typeface="Average"/>
              <a:cs typeface="Average"/>
              <a:sym typeface="Average"/>
            </a:endParaRPr>
          </a:p>
          <a:p>
            <a:pPr marL="457200" marR="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Barbour County</a:t>
            </a:r>
            <a:endParaRPr sz="1500">
              <a:solidFill>
                <a:schemeClr val="dk1"/>
              </a:solidFill>
              <a:latin typeface="Average"/>
              <a:ea typeface="Average"/>
              <a:cs typeface="Average"/>
              <a:sym typeface="Average"/>
            </a:endParaRPr>
          </a:p>
          <a:p>
            <a:pPr marL="0" marR="0" lvl="0" indent="0" algn="l" rtl="0">
              <a:spcBef>
                <a:spcPts val="0"/>
              </a:spcBef>
              <a:spcAft>
                <a:spcPts val="0"/>
              </a:spcAft>
              <a:buNone/>
            </a:pPr>
            <a:endParaRPr sz="15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Measure daily high and low temperatures, rain, snow and snow depth.</a:t>
            </a:r>
            <a:endParaRPr sz="1500">
              <a:solidFill>
                <a:schemeClr val="dk1"/>
              </a:solidFill>
              <a:latin typeface="Average"/>
              <a:ea typeface="Average"/>
              <a:cs typeface="Average"/>
              <a:sym typeface="Average"/>
            </a:endParaRPr>
          </a:p>
          <a:p>
            <a:pPr marL="0" marR="0" lvl="0" indent="0" algn="l" rtl="0">
              <a:spcBef>
                <a:spcPts val="0"/>
              </a:spcBef>
              <a:spcAft>
                <a:spcPts val="0"/>
              </a:spcAft>
              <a:buNone/>
            </a:pPr>
            <a:endParaRPr sz="10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The NWS provides the training and the equipment.</a:t>
            </a:r>
            <a:endParaRPr sz="1500">
              <a:solidFill>
                <a:schemeClr val="dk1"/>
              </a:solidFill>
              <a:latin typeface="Average"/>
              <a:ea typeface="Average"/>
              <a:cs typeface="Average"/>
              <a:sym typeface="Average"/>
            </a:endParaRPr>
          </a:p>
          <a:p>
            <a:pPr marL="0" marR="0" lvl="0" indent="0" algn="l" rtl="0">
              <a:spcBef>
                <a:spcPts val="0"/>
              </a:spcBef>
              <a:spcAft>
                <a:spcPts val="0"/>
              </a:spcAft>
              <a:buNone/>
            </a:pPr>
            <a:endParaRPr sz="10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Observations need to be taken every day, seven days a week.</a:t>
            </a:r>
            <a:endParaRPr sz="1500">
              <a:solidFill>
                <a:schemeClr val="dk1"/>
              </a:solidFill>
              <a:latin typeface="Average"/>
              <a:ea typeface="Average"/>
              <a:cs typeface="Average"/>
              <a:sym typeface="Average"/>
            </a:endParaRPr>
          </a:p>
          <a:p>
            <a:pPr marL="0" marR="0" lvl="0" indent="0" algn="l" rtl="0">
              <a:spcBef>
                <a:spcPts val="0"/>
              </a:spcBef>
              <a:spcAft>
                <a:spcPts val="0"/>
              </a:spcAft>
              <a:buNone/>
            </a:pPr>
            <a:endParaRPr sz="1000">
              <a:solidFill>
                <a:schemeClr val="dk1"/>
              </a:solidFill>
              <a:latin typeface="Average"/>
              <a:ea typeface="Average"/>
              <a:cs typeface="Average"/>
              <a:sym typeface="Average"/>
            </a:endParaRPr>
          </a:p>
          <a:p>
            <a:pPr marL="0" marR="0" lvl="0" indent="0" algn="l" rtl="0">
              <a:spcBef>
                <a:spcPts val="0"/>
              </a:spcBef>
              <a:spcAft>
                <a:spcPts val="0"/>
              </a:spcAft>
              <a:buNone/>
            </a:pPr>
            <a:r>
              <a:rPr lang="en" sz="1500">
                <a:solidFill>
                  <a:schemeClr val="dk1"/>
                </a:solidFill>
                <a:latin typeface="Average"/>
                <a:ea typeface="Average"/>
                <a:cs typeface="Average"/>
                <a:sym typeface="Average"/>
              </a:rPr>
              <a:t>Can be an individual or municipality, i.e. water plant, 911 dispatch, fire dept.</a:t>
            </a:r>
            <a:endParaRPr sz="1100">
              <a:solidFill>
                <a:srgbClr val="FFFF00"/>
              </a:solidFill>
              <a:latin typeface="Average"/>
              <a:ea typeface="Average"/>
              <a:cs typeface="Average"/>
              <a:sym typeface="Average"/>
            </a:endParaRPr>
          </a:p>
        </p:txBody>
      </p:sp>
      <p:pic>
        <p:nvPicPr>
          <p:cNvPr id="332" name="Google Shape;332;p48"/>
          <p:cNvPicPr preferRelativeResize="0"/>
          <p:nvPr/>
        </p:nvPicPr>
        <p:blipFill>
          <a:blip r:embed="rId4">
            <a:alphaModFix/>
          </a:blip>
          <a:stretch>
            <a:fillRect/>
          </a:stretch>
        </p:blipFill>
        <p:spPr>
          <a:xfrm>
            <a:off x="152400" y="1458375"/>
            <a:ext cx="4025700" cy="2408419"/>
          </a:xfrm>
          <a:prstGeom prst="rect">
            <a:avLst/>
          </a:prstGeom>
          <a:noFill/>
          <a:ln>
            <a:noFill/>
          </a:ln>
        </p:spPr>
      </p:pic>
      <p:sp>
        <p:nvSpPr>
          <p:cNvPr id="333" name="Google Shape;333;p48"/>
          <p:cNvSpPr txBox="1"/>
          <p:nvPr/>
        </p:nvSpPr>
        <p:spPr>
          <a:xfrm>
            <a:off x="285000" y="4662975"/>
            <a:ext cx="8574000" cy="461700"/>
          </a:xfrm>
          <a:prstGeom prst="rect">
            <a:avLst/>
          </a:prstGeom>
          <a:noFill/>
          <a:ln>
            <a:noFill/>
          </a:ln>
        </p:spPr>
        <p:txBody>
          <a:bodyPr spcFirstLastPara="1" wrap="square" lIns="91425" tIns="91425" rIns="91425" bIns="91425" anchor="t" anchorCtr="0">
            <a:spAutoFit/>
          </a:bodyPr>
          <a:lstStyle/>
          <a:p>
            <a:pPr marL="0" lvl="0" indent="0" algn="ctr" rtl="0">
              <a:spcBef>
                <a:spcPts val="400"/>
              </a:spcBef>
              <a:spcAft>
                <a:spcPts val="0"/>
              </a:spcAft>
              <a:buNone/>
            </a:pPr>
            <a:r>
              <a:rPr lang="en" sz="1800">
                <a:solidFill>
                  <a:srgbClr val="FFFF00"/>
                </a:solidFill>
                <a:latin typeface="Average"/>
                <a:ea typeface="Average"/>
                <a:cs typeface="Average"/>
                <a:sym typeface="Average"/>
              </a:rPr>
              <a:t>https://www.weather.gov/rlx/weather-spotter#coop</a:t>
            </a:r>
            <a:r>
              <a:rPr lang="en" sz="1800">
                <a:solidFill>
                  <a:schemeClr val="dk1"/>
                </a:solidFill>
                <a:latin typeface="Average"/>
                <a:ea typeface="Average"/>
                <a:cs typeface="Average"/>
                <a:sym typeface="Average"/>
              </a:rPr>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Thank You!</a:t>
            </a:r>
            <a:endParaRPr/>
          </a:p>
        </p:txBody>
      </p:sp>
      <p:grpSp>
        <p:nvGrpSpPr>
          <p:cNvPr id="339" name="Google Shape;339;p49"/>
          <p:cNvGrpSpPr/>
          <p:nvPr/>
        </p:nvGrpSpPr>
        <p:grpSpPr>
          <a:xfrm>
            <a:off x="126124" y="971222"/>
            <a:ext cx="5177400" cy="3984185"/>
            <a:chOff x="1951807" y="719315"/>
            <a:chExt cx="5742458" cy="4361451"/>
          </a:xfrm>
        </p:grpSpPr>
        <p:pic>
          <p:nvPicPr>
            <p:cNvPr id="340" name="Google Shape;340;p49"/>
            <p:cNvPicPr preferRelativeResize="0"/>
            <p:nvPr/>
          </p:nvPicPr>
          <p:blipFill>
            <a:blip r:embed="rId3">
              <a:alphaModFix/>
            </a:blip>
            <a:stretch>
              <a:fillRect/>
            </a:stretch>
          </p:blipFill>
          <p:spPr>
            <a:xfrm>
              <a:off x="1951807" y="719315"/>
              <a:ext cx="5347126" cy="4361451"/>
            </a:xfrm>
            <a:prstGeom prst="rect">
              <a:avLst/>
            </a:prstGeom>
            <a:noFill/>
            <a:ln>
              <a:noFill/>
            </a:ln>
          </p:spPr>
        </p:pic>
        <p:sp>
          <p:nvSpPr>
            <p:cNvPr id="341" name="Google Shape;341;p49"/>
            <p:cNvSpPr txBox="1"/>
            <p:nvPr/>
          </p:nvSpPr>
          <p:spPr>
            <a:xfrm>
              <a:off x="2023775" y="1542375"/>
              <a:ext cx="1622700" cy="43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NWS Charleston</a:t>
              </a:r>
              <a:endParaRPr b="1">
                <a:latin typeface="Calibri"/>
                <a:ea typeface="Calibri"/>
                <a:cs typeface="Calibri"/>
                <a:sym typeface="Calibri"/>
              </a:endParaRPr>
            </a:p>
          </p:txBody>
        </p:sp>
        <p:sp>
          <p:nvSpPr>
            <p:cNvPr id="342" name="Google Shape;342;p49"/>
            <p:cNvSpPr txBox="1"/>
            <p:nvPr/>
          </p:nvSpPr>
          <p:spPr>
            <a:xfrm>
              <a:off x="4369478" y="772118"/>
              <a:ext cx="1864500" cy="43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NWS Pittsburgh, PA</a:t>
              </a:r>
              <a:endParaRPr b="1">
                <a:latin typeface="Calibri"/>
                <a:ea typeface="Calibri"/>
                <a:cs typeface="Calibri"/>
                <a:sym typeface="Calibri"/>
              </a:endParaRPr>
            </a:p>
          </p:txBody>
        </p:sp>
        <p:sp>
          <p:nvSpPr>
            <p:cNvPr id="343" name="Google Shape;343;p49"/>
            <p:cNvSpPr txBox="1"/>
            <p:nvPr/>
          </p:nvSpPr>
          <p:spPr>
            <a:xfrm>
              <a:off x="6071566" y="2511957"/>
              <a:ext cx="1622700" cy="67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NWS Sterling,</a:t>
              </a:r>
              <a:endParaRPr b="1">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VA</a:t>
              </a:r>
              <a:endParaRPr b="1">
                <a:latin typeface="Calibri"/>
                <a:ea typeface="Calibri"/>
                <a:cs typeface="Calibri"/>
                <a:sym typeface="Calibri"/>
              </a:endParaRPr>
            </a:p>
          </p:txBody>
        </p:sp>
        <p:sp>
          <p:nvSpPr>
            <p:cNvPr id="344" name="Google Shape;344;p49"/>
            <p:cNvSpPr txBox="1"/>
            <p:nvPr/>
          </p:nvSpPr>
          <p:spPr>
            <a:xfrm>
              <a:off x="4746575" y="3675200"/>
              <a:ext cx="1924200" cy="43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NWS Blacksburg, VA</a:t>
              </a:r>
              <a:endParaRPr b="1">
                <a:latin typeface="Calibri"/>
                <a:ea typeface="Calibri"/>
                <a:cs typeface="Calibri"/>
                <a:sym typeface="Calibri"/>
              </a:endParaRPr>
            </a:p>
          </p:txBody>
        </p:sp>
      </p:grpSp>
      <p:pic>
        <p:nvPicPr>
          <p:cNvPr id="345" name="Google Shape;345;p49"/>
          <p:cNvPicPr preferRelativeResize="0"/>
          <p:nvPr/>
        </p:nvPicPr>
        <p:blipFill>
          <a:blip r:embed="rId4">
            <a:alphaModFix/>
          </a:blip>
          <a:stretch>
            <a:fillRect/>
          </a:stretch>
        </p:blipFill>
        <p:spPr>
          <a:xfrm>
            <a:off x="5259450" y="1215738"/>
            <a:ext cx="3495151" cy="3495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Agenda</a:t>
            </a:r>
            <a:endParaRPr/>
          </a:p>
        </p:txBody>
      </p:sp>
      <p:sp>
        <p:nvSpPr>
          <p:cNvPr id="79" name="Google Shape;79;p16"/>
          <p:cNvSpPr txBox="1"/>
          <p:nvPr/>
        </p:nvSpPr>
        <p:spPr>
          <a:xfrm>
            <a:off x="225325" y="1085700"/>
            <a:ext cx="8686500" cy="2972100"/>
          </a:xfrm>
          <a:prstGeom prst="rect">
            <a:avLst/>
          </a:prstGeom>
          <a:noFill/>
          <a:ln>
            <a:noFill/>
          </a:ln>
        </p:spPr>
        <p:txBody>
          <a:bodyPr spcFirstLastPara="1" wrap="square" lIns="91425" tIns="45700" rIns="91425" bIns="45700" anchor="t" anchorCtr="0">
            <a:noAutofit/>
          </a:bodyPr>
          <a:lstStyle/>
          <a:p>
            <a:pPr marL="342900" lvl="0" indent="-279400" algn="l" rtl="0">
              <a:spcBef>
                <a:spcPts val="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Yes, climate change is real.  I can prove it!</a:t>
            </a:r>
            <a:endParaRPr sz="2200">
              <a:solidFill>
                <a:srgbClr val="FFFFFF"/>
              </a:solidFill>
              <a:latin typeface="Average"/>
              <a:ea typeface="Average"/>
              <a:cs typeface="Average"/>
              <a:sym typeface="Average"/>
            </a:endParaRPr>
          </a:p>
          <a:p>
            <a:pPr marL="342900" lvl="0" indent="-279400" algn="l" rtl="0">
              <a:spcBef>
                <a:spcPts val="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A little about my travels and how climate change became real to me</a:t>
            </a:r>
            <a:endParaRPr sz="2200">
              <a:solidFill>
                <a:srgbClr val="FFFFFF"/>
              </a:solidFill>
              <a:latin typeface="Average"/>
              <a:ea typeface="Average"/>
              <a:cs typeface="Average"/>
              <a:sym typeface="Average"/>
            </a:endParaRPr>
          </a:p>
          <a:p>
            <a:pPr marL="342900" lvl="0" indent="-279400" algn="l" rtl="0">
              <a:spcBef>
                <a:spcPts val="64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The Data</a:t>
            </a:r>
            <a:endParaRPr sz="2200">
              <a:solidFill>
                <a:srgbClr val="000000"/>
              </a:solidFill>
              <a:latin typeface="Average"/>
              <a:ea typeface="Average"/>
              <a:cs typeface="Average"/>
              <a:sym typeface="Average"/>
            </a:endParaRPr>
          </a:p>
          <a:p>
            <a:pPr marL="742950" lvl="1" indent="-247650" algn="l" rtl="0">
              <a:spcBef>
                <a:spcPts val="56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Worldwide </a:t>
            </a:r>
            <a:endParaRPr sz="2200">
              <a:solidFill>
                <a:srgbClr val="000000"/>
              </a:solidFill>
              <a:latin typeface="Average"/>
              <a:ea typeface="Average"/>
              <a:cs typeface="Average"/>
              <a:sym typeface="Average"/>
            </a:endParaRPr>
          </a:p>
          <a:p>
            <a:pPr marL="742950" lvl="1" indent="-247650" algn="l" rtl="0">
              <a:spcBef>
                <a:spcPts val="56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West Virginia</a:t>
            </a:r>
            <a:endParaRPr sz="2200">
              <a:solidFill>
                <a:srgbClr val="000000"/>
              </a:solidFill>
              <a:latin typeface="Average"/>
              <a:ea typeface="Average"/>
              <a:cs typeface="Average"/>
              <a:sym typeface="Average"/>
            </a:endParaRPr>
          </a:p>
          <a:p>
            <a:pPr marL="342900" lvl="0" indent="-279400" algn="l" rtl="0">
              <a:spcBef>
                <a:spcPts val="64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Is climate change human caused?</a:t>
            </a:r>
            <a:endParaRPr sz="2200">
              <a:solidFill>
                <a:srgbClr val="000000"/>
              </a:solidFill>
              <a:latin typeface="Average"/>
              <a:ea typeface="Average"/>
              <a:cs typeface="Average"/>
              <a:sym typeface="Average"/>
            </a:endParaRPr>
          </a:p>
          <a:p>
            <a:pPr marL="342900" lvl="0" indent="-279400" algn="l" rtl="0">
              <a:spcBef>
                <a:spcPts val="64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Potential impacts to WV in the future</a:t>
            </a:r>
            <a:endParaRPr sz="2200">
              <a:solidFill>
                <a:srgbClr val="000000"/>
              </a:solidFill>
              <a:latin typeface="Average"/>
              <a:ea typeface="Average"/>
              <a:cs typeface="Average"/>
              <a:sym typeface="Average"/>
            </a:endParaRPr>
          </a:p>
          <a:p>
            <a:pPr marL="342900" lvl="0" indent="-279400" algn="l" rtl="0">
              <a:spcBef>
                <a:spcPts val="640"/>
              </a:spcBef>
              <a:spcAft>
                <a:spcPts val="0"/>
              </a:spcAft>
              <a:buClr>
                <a:srgbClr val="FFFFFF"/>
              </a:buClr>
              <a:buSzPts val="2200"/>
              <a:buFont typeface="Average"/>
              <a:buChar char="•"/>
            </a:pPr>
            <a:r>
              <a:rPr lang="en" sz="2200">
                <a:solidFill>
                  <a:srgbClr val="FFFFFF"/>
                </a:solidFill>
                <a:latin typeface="Average"/>
                <a:ea typeface="Average"/>
                <a:cs typeface="Average"/>
                <a:sym typeface="Average"/>
              </a:rPr>
              <a:t>Citizen scientists - help us monitor the weather and climate!</a:t>
            </a:r>
            <a:endParaRPr sz="2200">
              <a:solidFill>
                <a:srgbClr val="000000"/>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Climate Change is Real, I Can Prove It!</a:t>
            </a:r>
            <a:endParaRPr/>
          </a:p>
        </p:txBody>
      </p:sp>
      <p:sp>
        <p:nvSpPr>
          <p:cNvPr id="85" name="Google Shape;8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There was a flood:</a:t>
            </a:r>
            <a:endParaRPr sz="2000">
              <a:solidFill>
                <a:schemeClr val="dk1"/>
              </a:solidFill>
            </a:endParaRPr>
          </a:p>
          <a:p>
            <a:pPr marL="0" lvl="0" indent="0" algn="l" rtl="0">
              <a:spcBef>
                <a:spcPts val="1200"/>
              </a:spcBef>
              <a:spcAft>
                <a:spcPts val="0"/>
              </a:spcAft>
              <a:buNone/>
            </a:pPr>
            <a:r>
              <a:rPr lang="en">
                <a:solidFill>
                  <a:schemeClr val="dk1"/>
                </a:solidFill>
              </a:rPr>
              <a:t>Genesis 6-9</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r>
              <a:rPr lang="en" sz="2000">
                <a:solidFill>
                  <a:schemeClr val="dk1"/>
                </a:solidFill>
              </a:rPr>
              <a:t>There was drought:</a:t>
            </a:r>
            <a:endParaRPr sz="2000">
              <a:solidFill>
                <a:schemeClr val="dk1"/>
              </a:solidFill>
            </a:endParaRPr>
          </a:p>
          <a:p>
            <a:pPr marL="0" lvl="0" indent="0" algn="l" rtl="0">
              <a:spcBef>
                <a:spcPts val="1200"/>
              </a:spcBef>
              <a:spcAft>
                <a:spcPts val="1200"/>
              </a:spcAft>
              <a:buNone/>
            </a:pPr>
            <a:r>
              <a:rPr lang="en">
                <a:solidFill>
                  <a:schemeClr val="dk1"/>
                </a:solidFill>
              </a:rPr>
              <a:t>Haggai 1:11 - And I have called for a drought on the land and the hills, on the grain, the new wine, the oil, on what the ground brings forth, on man and beast, and on all their labors.</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Climate Change Became Real to Me</a:t>
            </a:r>
            <a:endParaRPr/>
          </a:p>
        </p:txBody>
      </p:sp>
      <p:pic>
        <p:nvPicPr>
          <p:cNvPr id="91" name="Google Shape;91;p18"/>
          <p:cNvPicPr preferRelativeResize="0"/>
          <p:nvPr/>
        </p:nvPicPr>
        <p:blipFill rotWithShape="1">
          <a:blip r:embed="rId3">
            <a:alphaModFix/>
          </a:blip>
          <a:srcRect/>
          <a:stretch/>
        </p:blipFill>
        <p:spPr>
          <a:xfrm>
            <a:off x="1227600" y="1058475"/>
            <a:ext cx="6561749" cy="38597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116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National Weather Service - Barrow, Alaska</a:t>
            </a:r>
            <a:endParaRPr/>
          </a:p>
        </p:txBody>
      </p:sp>
      <p:pic>
        <p:nvPicPr>
          <p:cNvPr id="97" name="Google Shape;97;p19" descr="http://2.bp.blogspot.com/-bpVZpfA1XZM/T4MmcH802QI/AAAAAAAAAJc/v-gx4_IInpI/s1600/map_knox%2Bto%2Bbarrow.jpg"/>
          <p:cNvPicPr preferRelativeResize="0"/>
          <p:nvPr/>
        </p:nvPicPr>
        <p:blipFill rotWithShape="1">
          <a:blip r:embed="rId3">
            <a:alphaModFix/>
          </a:blip>
          <a:srcRect/>
          <a:stretch/>
        </p:blipFill>
        <p:spPr>
          <a:xfrm>
            <a:off x="163225" y="1038925"/>
            <a:ext cx="4408776" cy="331643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98" name="Google Shape;98;p19"/>
          <p:cNvPicPr preferRelativeResize="0"/>
          <p:nvPr/>
        </p:nvPicPr>
        <p:blipFill rotWithShape="1">
          <a:blip r:embed="rId4">
            <a:alphaModFix/>
          </a:blip>
          <a:srcRect/>
          <a:stretch/>
        </p:blipFill>
        <p:spPr>
          <a:xfrm>
            <a:off x="4601650" y="1043650"/>
            <a:ext cx="4408776" cy="330658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4" name="Google Shape;10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5" name="Google Shape;105;p20"/>
          <p:cNvPicPr preferRelativeResize="0"/>
          <p:nvPr/>
        </p:nvPicPr>
        <p:blipFill rotWithShape="1">
          <a:blip r:embed="rId3">
            <a:alphaModFix/>
          </a:blip>
          <a:srcRect/>
          <a:stretch/>
        </p:blipFill>
        <p:spPr>
          <a:xfrm>
            <a:off x="236075" y="0"/>
            <a:ext cx="3594959" cy="2696225"/>
          </a:xfrm>
          <a:prstGeom prst="rect">
            <a:avLst/>
          </a:prstGeom>
          <a:noFill/>
          <a:ln>
            <a:noFill/>
          </a:ln>
        </p:spPr>
      </p:pic>
      <p:pic>
        <p:nvPicPr>
          <p:cNvPr id="106" name="Google Shape;106;p20"/>
          <p:cNvPicPr preferRelativeResize="0"/>
          <p:nvPr/>
        </p:nvPicPr>
        <p:blipFill rotWithShape="1">
          <a:blip r:embed="rId4">
            <a:alphaModFix/>
          </a:blip>
          <a:srcRect/>
          <a:stretch/>
        </p:blipFill>
        <p:spPr>
          <a:xfrm>
            <a:off x="4958675" y="-26500"/>
            <a:ext cx="3665675" cy="2696225"/>
          </a:xfrm>
          <a:prstGeom prst="rect">
            <a:avLst/>
          </a:prstGeom>
          <a:noFill/>
          <a:ln>
            <a:noFill/>
          </a:ln>
        </p:spPr>
      </p:pic>
      <p:pic>
        <p:nvPicPr>
          <p:cNvPr id="107" name="Google Shape;107;p20"/>
          <p:cNvPicPr preferRelativeResize="0"/>
          <p:nvPr/>
        </p:nvPicPr>
        <p:blipFill rotWithShape="1">
          <a:blip r:embed="rId5">
            <a:alphaModFix/>
          </a:blip>
          <a:srcRect/>
          <a:stretch/>
        </p:blipFill>
        <p:spPr>
          <a:xfrm>
            <a:off x="977025" y="2420762"/>
            <a:ext cx="3594976" cy="2696225"/>
          </a:xfrm>
          <a:prstGeom prst="rect">
            <a:avLst/>
          </a:prstGeom>
          <a:noFill/>
          <a:ln>
            <a:noFill/>
          </a:ln>
        </p:spPr>
      </p:pic>
      <p:pic>
        <p:nvPicPr>
          <p:cNvPr id="108" name="Google Shape;108;p20"/>
          <p:cNvPicPr preferRelativeResize="0"/>
          <p:nvPr/>
        </p:nvPicPr>
        <p:blipFill rotWithShape="1">
          <a:blip r:embed="rId6">
            <a:alphaModFix/>
          </a:blip>
          <a:srcRect/>
          <a:stretch/>
        </p:blipFill>
        <p:spPr>
          <a:xfrm>
            <a:off x="5478325" y="2394244"/>
            <a:ext cx="3665674" cy="27492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95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Real Climate Change</a:t>
            </a:r>
            <a:endParaRPr/>
          </a:p>
        </p:txBody>
      </p:sp>
      <p:grpSp>
        <p:nvGrpSpPr>
          <p:cNvPr id="122" name="Google Shape;122;p22"/>
          <p:cNvGrpSpPr/>
          <p:nvPr/>
        </p:nvGrpSpPr>
        <p:grpSpPr>
          <a:xfrm>
            <a:off x="83065" y="667750"/>
            <a:ext cx="3279022" cy="2789988"/>
            <a:chOff x="5316051" y="0"/>
            <a:chExt cx="3827950" cy="2870949"/>
          </a:xfrm>
        </p:grpSpPr>
        <p:pic>
          <p:nvPicPr>
            <p:cNvPr id="123" name="Google Shape;123;p22"/>
            <p:cNvPicPr preferRelativeResize="0"/>
            <p:nvPr/>
          </p:nvPicPr>
          <p:blipFill rotWithShape="1">
            <a:blip r:embed="rId3">
              <a:alphaModFix/>
            </a:blip>
            <a:srcRect/>
            <a:stretch/>
          </p:blipFill>
          <p:spPr>
            <a:xfrm>
              <a:off x="5316051" y="0"/>
              <a:ext cx="3827950" cy="2870949"/>
            </a:xfrm>
            <a:prstGeom prst="rect">
              <a:avLst/>
            </a:prstGeom>
            <a:noFill/>
            <a:ln>
              <a:noFill/>
            </a:ln>
          </p:spPr>
        </p:pic>
        <p:sp>
          <p:nvSpPr>
            <p:cNvPr id="124" name="Google Shape;124;p22"/>
            <p:cNvSpPr txBox="1"/>
            <p:nvPr/>
          </p:nvSpPr>
          <p:spPr>
            <a:xfrm>
              <a:off x="5972382" y="75736"/>
              <a:ext cx="2614500" cy="38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FFFFFF"/>
                  </a:solidFill>
                  <a:latin typeface="Calibri"/>
                  <a:ea typeface="Calibri"/>
                  <a:cs typeface="Calibri"/>
                  <a:sym typeface="Calibri"/>
                </a:rPr>
                <a:t>October 11, 2003</a:t>
              </a:r>
              <a:endParaRPr sz="1800">
                <a:solidFill>
                  <a:srgbClr val="FFFFFF"/>
                </a:solidFill>
                <a:latin typeface="Calibri"/>
                <a:ea typeface="Calibri"/>
                <a:cs typeface="Calibri"/>
                <a:sym typeface="Calibri"/>
              </a:endParaRPr>
            </a:p>
          </p:txBody>
        </p:sp>
      </p:grpSp>
      <p:pic>
        <p:nvPicPr>
          <p:cNvPr id="125" name="Google Shape;125;p22"/>
          <p:cNvPicPr preferRelativeResize="0"/>
          <p:nvPr/>
        </p:nvPicPr>
        <p:blipFill>
          <a:blip r:embed="rId4">
            <a:alphaModFix/>
          </a:blip>
          <a:stretch>
            <a:fillRect/>
          </a:stretch>
        </p:blipFill>
        <p:spPr>
          <a:xfrm>
            <a:off x="4851720" y="271925"/>
            <a:ext cx="4219575" cy="2532900"/>
          </a:xfrm>
          <a:prstGeom prst="rect">
            <a:avLst/>
          </a:prstGeom>
          <a:noFill/>
          <a:ln>
            <a:noFill/>
          </a:ln>
        </p:spPr>
      </p:pic>
      <p:grpSp>
        <p:nvGrpSpPr>
          <p:cNvPr id="126" name="Google Shape;126;p22"/>
          <p:cNvGrpSpPr/>
          <p:nvPr/>
        </p:nvGrpSpPr>
        <p:grpSpPr>
          <a:xfrm>
            <a:off x="2806247" y="2035681"/>
            <a:ext cx="2197190" cy="3062909"/>
            <a:chOff x="3910600" y="1752700"/>
            <a:chExt cx="2573726" cy="3390800"/>
          </a:xfrm>
        </p:grpSpPr>
        <p:pic>
          <p:nvPicPr>
            <p:cNvPr id="127" name="Google Shape;127;p22"/>
            <p:cNvPicPr preferRelativeResize="0"/>
            <p:nvPr/>
          </p:nvPicPr>
          <p:blipFill rotWithShape="1">
            <a:blip r:embed="rId5">
              <a:alphaModFix/>
            </a:blip>
            <a:srcRect/>
            <a:stretch/>
          </p:blipFill>
          <p:spPr>
            <a:xfrm>
              <a:off x="3910600" y="1752700"/>
              <a:ext cx="2573726" cy="3390800"/>
            </a:xfrm>
            <a:prstGeom prst="rect">
              <a:avLst/>
            </a:prstGeom>
            <a:noFill/>
            <a:ln>
              <a:noFill/>
            </a:ln>
          </p:spPr>
        </p:pic>
        <p:sp>
          <p:nvSpPr>
            <p:cNvPr id="128" name="Google Shape;128;p22"/>
            <p:cNvSpPr txBox="1"/>
            <p:nvPr/>
          </p:nvSpPr>
          <p:spPr>
            <a:xfrm>
              <a:off x="3910600" y="1752700"/>
              <a:ext cx="2505600" cy="40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a:latin typeface="Calibri"/>
                  <a:ea typeface="Calibri"/>
                  <a:cs typeface="Calibri"/>
                  <a:sym typeface="Calibri"/>
                </a:rPr>
                <a:t>December 17, 2019</a:t>
              </a:r>
              <a:endParaRPr sz="1800">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1558</Words>
  <Application>Microsoft Office PowerPoint</Application>
  <PresentationFormat>On-screen Show (16:9)</PresentationFormat>
  <Paragraphs>203</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Average</vt:lpstr>
      <vt:lpstr>Oswald</vt:lpstr>
      <vt:lpstr>Calibri</vt:lpstr>
      <vt:lpstr>Slate</vt:lpstr>
      <vt:lpstr>Climate Change in West Virginia</vt:lpstr>
      <vt:lpstr>PowerPoint Presentation</vt:lpstr>
      <vt:lpstr>Disclaimer</vt:lpstr>
      <vt:lpstr>Agenda</vt:lpstr>
      <vt:lpstr>Climate Change is Real, I Can Prove It!</vt:lpstr>
      <vt:lpstr>How Climate Change Became Real to Me</vt:lpstr>
      <vt:lpstr>National Weather Service - Barrow, Alaska</vt:lpstr>
      <vt:lpstr>PowerPoint Presentation</vt:lpstr>
      <vt:lpstr>Real Climate Change</vt:lpstr>
      <vt:lpstr>Real Climate Change</vt:lpstr>
      <vt:lpstr>National Weather Service - Fairbanks, Alaska</vt:lpstr>
      <vt:lpstr>Real Climate Change</vt:lpstr>
      <vt:lpstr>Real Climate Change</vt:lpstr>
      <vt:lpstr>Real Climate Change</vt:lpstr>
      <vt:lpstr>The Data</vt:lpstr>
      <vt:lpstr>Scientific Consensus</vt:lpstr>
      <vt:lpstr>Global Land and Ocean Temperature Anomalies</vt:lpstr>
      <vt:lpstr>Global Land and Ocean Temperature Anomalies</vt:lpstr>
      <vt:lpstr>PowerPoint Presentation</vt:lpstr>
      <vt:lpstr>What about West Virginia’s Climate?</vt:lpstr>
      <vt:lpstr>What about West Virginia’s Climate?</vt:lpstr>
      <vt:lpstr>What about West Virginia’s Climate?</vt:lpstr>
      <vt:lpstr>Data Manipulation?</vt:lpstr>
      <vt:lpstr>The Way We Measure Climate Has Changed Over the Years</vt:lpstr>
      <vt:lpstr>Data Manipulation?</vt:lpstr>
      <vt:lpstr>Is Climate Change Human Caused?</vt:lpstr>
      <vt:lpstr>Is Climate Change Human Caused?</vt:lpstr>
      <vt:lpstr>Is Climate Change Human Caused?</vt:lpstr>
      <vt:lpstr>Future Impacts to West Virginia</vt:lpstr>
      <vt:lpstr>Future Impacts to West Virginia</vt:lpstr>
      <vt:lpstr>Future Impacts to West Virginia</vt:lpstr>
      <vt:lpstr>Future Impacts to West Virginia</vt:lpstr>
      <vt:lpstr>Future Impacts to West Virginia</vt:lpstr>
      <vt:lpstr>Help Monitor the Climate - Become a Citizen Scientist</vt:lpstr>
      <vt:lpstr>Help Monitor the Climate - Become a Citizen Scientist</vt:lpstr>
      <vt:lpstr>Help Monitor the Climate - Become a Citizen Scientist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Tina Edwards</cp:lastModifiedBy>
  <cp:revision>1</cp:revision>
  <dcterms:modified xsi:type="dcterms:W3CDTF">2024-09-24T11:48:55Z</dcterms:modified>
</cp:coreProperties>
</file>