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1" r:id="rId4"/>
    <p:sldId id="262" r:id="rId5"/>
    <p:sldId id="258" r:id="rId6"/>
    <p:sldId id="259" r:id="rId7"/>
    <p:sldId id="260" r:id="rId8"/>
    <p:sldId id="261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2" r:id="rId17"/>
    <p:sldId id="273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325C0-6243-84FC-ECAC-DB2F7C1E3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CF9AD-6A84-5315-316C-671641DC8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E8D1A-3EDE-C9DE-9A8B-FADA3B8C3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E9871-254F-BBA2-553C-BA714D6F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F9C8E-61C3-33C4-F8BB-C74C0897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9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8B7D8-D0AA-668F-3D79-28F2DAC8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4E40E-0C28-AAEF-6E05-4F82D0136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CC056-CBA5-5BA0-8FE4-0FAF6182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33FB-85F5-99D4-9BF8-58B707BD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EA062-00DD-AD57-F15B-1ABDC5E1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8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11C3BD-9EA0-02D4-7593-EBE4B5F7D8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8AD87-3F68-E67A-D9B6-DD1F6E11E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D3ED-4733-0505-B984-4AF319D7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B615D-AA75-C5E3-6408-88186AD7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F317-7A26-B699-D403-6C8098555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9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B62D4-3E38-95F2-A249-B61A8C80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061B9-D251-71B5-80CE-D3819260F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BBC9E-44BD-5B57-5366-AB1AD029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72DCD-FC9D-659C-C131-F0EB04D1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47D-E258-401B-B36F-74ACA227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8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17F6-D558-A25C-620C-EC2E5582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EEA2F-5361-9E2F-DF36-F83A9812C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8B5E6-F761-3360-BDDB-018380571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C7623-E1B6-04E3-705D-D9E05B9C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29089-20D0-2041-08C4-50E3781A9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6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C0CD7-781F-A4FC-2F4E-2BD20E015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84083-5EB2-9445-AB9A-354FA885A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9F632-2818-4528-98F3-0ADFA805E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28F84-25E7-325E-7550-56DB514A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4FEE0-7BB8-C2A5-B9F9-82EDBD7BA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7F153-53B9-730E-CAA6-ECCB3C28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2A1C6-1A70-A688-BAB3-A3C58F28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29AF0-9661-9847-EA97-42F4C0636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D0643-2C36-75FC-3A6C-35B16669C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40F38-817F-A7F1-CEDE-93E15C81C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C03A45-D5D2-51CB-F88C-8391C5D67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74313-4C45-D3DC-36AB-53C1E65A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96B03-A49D-525A-B024-6E3C790D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571CC-B6D4-30CB-CED1-3CDBFCD5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4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3F0D-520E-A66C-CAC1-F03CDF36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57683D-445F-5B59-AC07-A5DFC762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87D68-A841-F5B0-266C-B0B15778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E0164-FD34-AE50-4371-E70B3CFC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4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E2E66C-E1D1-0906-D2A7-DA6E95DE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7ECE2-CAC8-4975-F597-433563D7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0D3A-40C9-F802-0735-F818CF46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9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D64E-E75B-D3D2-9A00-39C0F36D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6165B-FCB4-A0AF-E989-39D63AC75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A9DF4-DB9E-E898-68F9-9AB15497F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42EA4-74C6-80F3-A313-2069769A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2802F-A430-8048-CC8A-AFB91B650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0D87F-6718-CEB6-1C24-9626306B1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5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2E11-9756-790F-C945-479E905B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BC47E-341D-85D0-5BF9-9419253A8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C1CD-C3D2-C815-DFC4-E8B68CB63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8ECDC-594D-EDAE-F4A3-2E596FFF6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BEC7D-4CE3-6FC6-3240-845EC3F9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6BC6E-BEDD-409F-2B43-6371BC11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F67E2B-CD07-0CC2-60B3-886734EB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A124F-0C12-A1CF-D168-029B4506B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E7FED-CC07-27F2-0528-C0BCCCA69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869818-10F5-43E2-A245-125650461EA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95243-985E-DDFF-856C-A0309D88D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EFF88-BE8D-3D5B-ACD2-498DF60EA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93863-2764-4535-8482-83722D5F4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6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64FC8E-8569-8C89-87AD-6DD17660C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582" y="2443711"/>
            <a:ext cx="4036334" cy="1643975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/>
              <a:t>WVEMD </a:t>
            </a:r>
            <a:br>
              <a:rPr lang="en-US" sz="4800" dirty="0"/>
            </a:br>
            <a:r>
              <a:rPr lang="en-US" sz="4800" dirty="0"/>
              <a:t>Grant Programs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0C3F68A-7C2A-D3BF-EA05-3027A07BC6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1048859"/>
            <a:ext cx="5536001" cy="4701529"/>
          </a:xfrm>
          <a:prstGeom prst="rect">
            <a:avLst/>
          </a:prstGeom>
          <a:noFill/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DAB5C0CD-CB5F-AD5D-1E07-8292F2002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876" y="4460226"/>
            <a:ext cx="4954289" cy="554476"/>
          </a:xfrm>
        </p:spPr>
        <p:txBody>
          <a:bodyPr>
            <a:normAutofit/>
          </a:bodyPr>
          <a:lstStyle/>
          <a:p>
            <a:r>
              <a:rPr lang="en-US" sz="2800" dirty="0"/>
              <a:t>Ginger Barnett and David Hoge</a:t>
            </a:r>
          </a:p>
        </p:txBody>
      </p:sp>
    </p:spTree>
    <p:extLst>
      <p:ext uri="{BB962C8B-B14F-4D97-AF65-F5344CB8AC3E}">
        <p14:creationId xmlns:p14="http://schemas.microsoft.com/office/powerpoint/2010/main" val="3414472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5E99B-5421-6F39-D5DE-9EBF83E9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cs typeface="Times New Roman" panose="02020603050405020304" pitchFamily="18" charset="0"/>
              </a:rPr>
              <a:t>Emergency Management Performance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D5F5-ED1A-499F-C570-57513B58B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045"/>
            <a:ext cx="10515600" cy="47337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Helps sustain state and local emergency management agencies with staffing, utilities, training, travel, and other organizational expenses</a:t>
            </a:r>
          </a:p>
          <a:p>
            <a:endParaRPr lang="en-US" sz="1200" dirty="0"/>
          </a:p>
          <a:p>
            <a:r>
              <a:rPr lang="en-US" dirty="0"/>
              <a:t>Supports the employment of 140+ people in West Virginia</a:t>
            </a:r>
          </a:p>
          <a:p>
            <a:endParaRPr lang="en-US" sz="1200" dirty="0"/>
          </a:p>
          <a:p>
            <a:r>
              <a:rPr lang="en-US" dirty="0"/>
              <a:t>State Level Projects: Emergency Operations Plan; Credentialing; Continuity of Operations; Multi-agency Warehouse; Search &amp; Rescue; Interoperable Communications; GIS; Critical Relief Supplies; Distribution Management; Disaster Housing; National Qualification System; and on and on</a:t>
            </a:r>
          </a:p>
          <a:p>
            <a:endParaRPr lang="en-US" sz="1300" dirty="0"/>
          </a:p>
          <a:p>
            <a:r>
              <a:rPr lang="en-US" dirty="0"/>
              <a:t>Training and Exercises</a:t>
            </a:r>
          </a:p>
        </p:txBody>
      </p:sp>
    </p:spTree>
    <p:extLst>
      <p:ext uri="{BB962C8B-B14F-4D97-AF65-F5344CB8AC3E}">
        <p14:creationId xmlns:p14="http://schemas.microsoft.com/office/powerpoint/2010/main" val="384201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83B6-96E9-3FD2-3BA4-4C4232AB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State and Local Cybersecurity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B666F-8078-0307-D948-A911960AD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Collaborative grant between FEMA and the Cybersecurity &amp; Infrastructure Security Agency (CISA)</a:t>
            </a:r>
          </a:p>
          <a:p>
            <a:endParaRPr lang="en-US" sz="1200" dirty="0"/>
          </a:p>
          <a:p>
            <a:r>
              <a:rPr lang="en-US" dirty="0"/>
              <a:t>Supports efforts to protect cyber networks at all levels of government</a:t>
            </a:r>
          </a:p>
          <a:p>
            <a:endParaRPr lang="en-US" sz="1200" dirty="0"/>
          </a:p>
          <a:p>
            <a:r>
              <a:rPr lang="en-US" dirty="0"/>
              <a:t>Rural emphasis</a:t>
            </a:r>
          </a:p>
          <a:p>
            <a:endParaRPr lang="en-US" sz="1300" dirty="0"/>
          </a:p>
          <a:p>
            <a:r>
              <a:rPr lang="en-US" dirty="0"/>
              <a:t>State Cybersecurity Plan</a:t>
            </a:r>
          </a:p>
          <a:p>
            <a:endParaRPr lang="en-US" sz="1200" dirty="0"/>
          </a:p>
          <a:p>
            <a:r>
              <a:rPr lang="en-US" dirty="0"/>
              <a:t>To date, West Virginia has been allocated over $16 million</a:t>
            </a:r>
          </a:p>
        </p:txBody>
      </p:sp>
    </p:spTree>
    <p:extLst>
      <p:ext uri="{BB962C8B-B14F-4D97-AF65-F5344CB8AC3E}">
        <p14:creationId xmlns:p14="http://schemas.microsoft.com/office/powerpoint/2010/main" val="139268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2E062-3DB5-4A1D-D7BF-EB77BE78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cs typeface="Times New Roman" panose="02020603050405020304" pitchFamily="18" charset="0"/>
              </a:rPr>
              <a:t>Local Emergency Planning Committee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71232-8FC7-D212-7144-FEC5CA710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422"/>
            <a:ext cx="10515600" cy="45141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Funded from fees collected from companies that use and transport hazardous materials </a:t>
            </a:r>
          </a:p>
          <a:p>
            <a:endParaRPr lang="en-US" sz="1000" dirty="0"/>
          </a:p>
          <a:p>
            <a:r>
              <a:rPr lang="en-US" dirty="0"/>
              <a:t>Helps the state implement the Emergency Planning &amp; Community Right to Know Act (EPCRA) to ensure the public has access to information on hazardous materials in their community </a:t>
            </a:r>
          </a:p>
          <a:p>
            <a:endParaRPr lang="en-US" sz="1000" dirty="0"/>
          </a:p>
          <a:p>
            <a:r>
              <a:rPr lang="en-US" dirty="0"/>
              <a:t>Supports the sustainment and activities of our 51 Local Emergency Planning Committees (LEPCs)</a:t>
            </a:r>
          </a:p>
          <a:p>
            <a:pPr lvl="1"/>
            <a:r>
              <a:rPr lang="en-US" dirty="0"/>
              <a:t>Maintaining hazmat response plans</a:t>
            </a:r>
          </a:p>
          <a:p>
            <a:pPr lvl="1"/>
            <a:r>
              <a:rPr lang="en-US" dirty="0"/>
              <a:t>Emergency notification systems</a:t>
            </a:r>
          </a:p>
          <a:p>
            <a:pPr lvl="1"/>
            <a:r>
              <a:rPr lang="en-US" dirty="0"/>
              <a:t>Collecting data on hazardous materials transported and stored</a:t>
            </a:r>
          </a:p>
          <a:p>
            <a:pPr lvl="1"/>
            <a:r>
              <a:rPr lang="en-US" dirty="0"/>
              <a:t>Community outreach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21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3DC9-86F4-F742-6CA0-C850E587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Hazardous Materials/Pipeline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D881E-E8E6-8642-9D67-84CF9F5A0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Hazardous Materials Emergency Preparedness Grant (HMEP) and the Pipeline Emergency Response Grant (PERG) support the state’s efforts to prevent incidents with hazardous materials and boost safety along our pipelines</a:t>
            </a:r>
          </a:p>
          <a:p>
            <a:endParaRPr lang="en-US" dirty="0"/>
          </a:p>
          <a:p>
            <a:r>
              <a:rPr lang="en-US" dirty="0"/>
              <a:t>Tier II Reporting – maintain data on over 12,000 sites across the state (extraction, distribution, manufacturing, retail)</a:t>
            </a:r>
          </a:p>
          <a:p>
            <a:endParaRPr lang="en-US" dirty="0"/>
          </a:p>
          <a:p>
            <a:r>
              <a:rPr lang="en-US" dirty="0"/>
              <a:t>Planning, Training and Exercising  </a:t>
            </a:r>
          </a:p>
        </p:txBody>
      </p:sp>
    </p:spTree>
    <p:extLst>
      <p:ext uri="{BB962C8B-B14F-4D97-AF65-F5344CB8AC3E}">
        <p14:creationId xmlns:p14="http://schemas.microsoft.com/office/powerpoint/2010/main" val="1927903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2A81A-EF2B-A19B-5A7B-E2C5F59B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Nonprofit Security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FF41B-CE95-ED70-1E11-28D78EA38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Houses of worship, private schools, community centers, private medical facilities, and other non-governmental organizations</a:t>
            </a:r>
          </a:p>
          <a:p>
            <a:endParaRPr lang="en-US" sz="1200" dirty="0"/>
          </a:p>
          <a:p>
            <a:r>
              <a:rPr lang="en-US" dirty="0"/>
              <a:t>The focus is on physical security and cybersecurity to confront terrorist or other extremist events – cameras, doors, fencing, access control, firewalls, </a:t>
            </a:r>
            <a:r>
              <a:rPr lang="en-US" dirty="0" err="1"/>
              <a:t>etc</a:t>
            </a:r>
            <a:endParaRPr lang="en-US" dirty="0"/>
          </a:p>
          <a:p>
            <a:endParaRPr lang="en-US" sz="1200" dirty="0"/>
          </a:p>
          <a:p>
            <a:r>
              <a:rPr lang="en-US" dirty="0"/>
              <a:t>$150,000 per year for up to three sites </a:t>
            </a:r>
          </a:p>
          <a:p>
            <a:endParaRPr lang="en-US" sz="1200" dirty="0"/>
          </a:p>
          <a:p>
            <a:r>
              <a:rPr lang="en-US" dirty="0"/>
              <a:t>A supplemental round of funding will be released in late October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6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95F6-A7CC-F6F2-C48E-A58074EA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FEMA Grant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596E-78A5-C593-ACF4-E95F32AB0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699"/>
            <a:ext cx="10515600" cy="4509860"/>
          </a:xfrm>
        </p:spPr>
        <p:txBody>
          <a:bodyPr/>
          <a:lstStyle/>
          <a:p>
            <a:r>
              <a:rPr lang="en-US" dirty="0"/>
              <a:t>Emergency Operations Center Grant Program</a:t>
            </a:r>
          </a:p>
          <a:p>
            <a:endParaRPr lang="en-US" dirty="0"/>
          </a:p>
          <a:p>
            <a:r>
              <a:rPr lang="en-US" dirty="0"/>
              <a:t>Assistance to Firefighter Grant Program</a:t>
            </a:r>
          </a:p>
          <a:p>
            <a:endParaRPr lang="en-US" dirty="0"/>
          </a:p>
          <a:p>
            <a:r>
              <a:rPr lang="en-US" dirty="0"/>
              <a:t>Emergency Food &amp; Shelter Program</a:t>
            </a:r>
          </a:p>
          <a:p>
            <a:endParaRPr lang="en-US" dirty="0"/>
          </a:p>
          <a:p>
            <a:r>
              <a:rPr lang="en-US" dirty="0"/>
              <a:t>High Hazard Dam Program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8CC86-E91E-DB1D-D01E-1E4AF6B5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5920D-1068-0530-D29C-9FF8E9D77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overall Homeland Security and Emergency Management infrastructure in our state is fragile </a:t>
            </a:r>
          </a:p>
          <a:p>
            <a:endParaRPr lang="en-US" sz="1200" dirty="0"/>
          </a:p>
          <a:p>
            <a:r>
              <a:rPr lang="en-US" dirty="0"/>
              <a:t>Each of you and your organizations have valuable skills, experience, and resources that are needed</a:t>
            </a:r>
          </a:p>
          <a:p>
            <a:endParaRPr lang="en-US" sz="1200" dirty="0"/>
          </a:p>
          <a:p>
            <a:r>
              <a:rPr lang="en-US" dirty="0"/>
              <a:t>EMD values the partnership of voluntary agencies</a:t>
            </a:r>
          </a:p>
          <a:p>
            <a:endParaRPr lang="en-US" sz="1200" dirty="0"/>
          </a:p>
          <a:p>
            <a:r>
              <a:rPr lang="en-US" dirty="0"/>
              <a:t>PLEASE share with us when you see issues and room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1474018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15DE3D-E806-E530-248E-F0230D89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Contact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66424-DC89-9D78-9DA6-B43F3C2861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Ginger Barnett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5153C1-7CD3-546D-7A27-B76AEAD8B3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Chief, Recovery Programs</a:t>
            </a:r>
          </a:p>
          <a:p>
            <a:pPr marL="0" indent="0">
              <a:buNone/>
            </a:pPr>
            <a:r>
              <a:rPr lang="en-US" dirty="0"/>
              <a:t>304 414-7632</a:t>
            </a:r>
          </a:p>
          <a:p>
            <a:pPr marL="0" indent="0">
              <a:buNone/>
            </a:pPr>
            <a:r>
              <a:rPr lang="en-US" dirty="0"/>
              <a:t>ginger.sc.Barnett@wv.gov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E3103-5F2F-2A0A-A338-D363DCF66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David Hoge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45ED3B-E4DA-1606-81B8-A92D9CF00ED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Chief, Grants</a:t>
            </a:r>
          </a:p>
          <a:p>
            <a:pPr marL="0" indent="0">
              <a:buNone/>
            </a:pPr>
            <a:r>
              <a:rPr lang="en-US" dirty="0"/>
              <a:t>304 414-7651</a:t>
            </a:r>
          </a:p>
          <a:p>
            <a:pPr marL="0" indent="0">
              <a:buNone/>
            </a:pPr>
            <a:r>
              <a:rPr lang="en-US" dirty="0"/>
              <a:t>david.k.hoge@wv.gov</a:t>
            </a:r>
          </a:p>
        </p:txBody>
      </p:sp>
    </p:spTree>
    <p:extLst>
      <p:ext uri="{BB962C8B-B14F-4D97-AF65-F5344CB8AC3E}">
        <p14:creationId xmlns:p14="http://schemas.microsoft.com/office/powerpoint/2010/main" val="325288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766CB-502B-2373-F8D5-C849B2D3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9AA0-EE63-CA16-2600-A66099410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j-lt"/>
                <a:cs typeface="Times New Roman" panose="02020603050405020304" pitchFamily="18" charset="0"/>
              </a:rPr>
              <a:t>Increase understanding of various FEMA grant programs to improve utilization and outcomes  </a:t>
            </a:r>
          </a:p>
          <a:p>
            <a:r>
              <a:rPr lang="en-US" sz="3200" dirty="0">
                <a:latin typeface="+mj-lt"/>
                <a:cs typeface="Times New Roman" panose="02020603050405020304" pitchFamily="18" charset="0"/>
              </a:rPr>
              <a:t>Share some statistics</a:t>
            </a:r>
          </a:p>
          <a:p>
            <a:r>
              <a:rPr lang="en-US" sz="3200" dirty="0">
                <a:latin typeface="+mj-lt"/>
                <a:cs typeface="Times New Roman" panose="02020603050405020304" pitchFamily="18" charset="0"/>
              </a:rPr>
              <a:t>Solicit your assistance</a:t>
            </a:r>
          </a:p>
          <a:p>
            <a:r>
              <a:rPr lang="en-US" sz="3200" dirty="0">
                <a:latin typeface="+mj-lt"/>
                <a:cs typeface="Times New Roman" panose="02020603050405020304" pitchFamily="18" charset="0"/>
              </a:rPr>
              <a:t>Give away fabulous prizes</a:t>
            </a:r>
          </a:p>
        </p:txBody>
      </p:sp>
    </p:spTree>
    <p:extLst>
      <p:ext uri="{BB962C8B-B14F-4D97-AF65-F5344CB8AC3E}">
        <p14:creationId xmlns:p14="http://schemas.microsoft.com/office/powerpoint/2010/main" val="337588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51F2-3383-8F3F-CCF0-EC19A5B9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CB7BD-3FD9-3FC1-23A6-7038B7937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705"/>
            <a:ext cx="10515600" cy="4593837"/>
          </a:xfrm>
        </p:spPr>
        <p:txBody>
          <a:bodyPr/>
          <a:lstStyle/>
          <a:p>
            <a:r>
              <a:rPr lang="en-US" dirty="0"/>
              <a:t>On average, FEMA allocates over $31 billion each year across all of their grant and other assistance programs</a:t>
            </a:r>
          </a:p>
          <a:p>
            <a:endParaRPr lang="en-US" sz="1200" dirty="0"/>
          </a:p>
          <a:p>
            <a:r>
              <a:rPr lang="en-US" dirty="0"/>
              <a:t>West Virginia’s share varies each year, but averages $280 million depending on the timeframe used to calculate the average</a:t>
            </a:r>
          </a:p>
          <a:p>
            <a:endParaRPr lang="en-US" sz="1200" dirty="0"/>
          </a:p>
          <a:p>
            <a:r>
              <a:rPr lang="en-US" dirty="0"/>
              <a:t>At any given time, EMD has at least 1,800 active subgrants/ agreements/projects – though it has been as high as 7,000</a:t>
            </a:r>
          </a:p>
          <a:p>
            <a:endParaRPr lang="en-US" sz="1200" dirty="0"/>
          </a:p>
          <a:p>
            <a:r>
              <a:rPr lang="en-US" dirty="0"/>
              <a:t>We apply for, manage, reimburse, monitor, and investigate these awards with about 25 people </a:t>
            </a:r>
          </a:p>
        </p:txBody>
      </p:sp>
    </p:spTree>
    <p:extLst>
      <p:ext uri="{BB962C8B-B14F-4D97-AF65-F5344CB8AC3E}">
        <p14:creationId xmlns:p14="http://schemas.microsoft.com/office/powerpoint/2010/main" val="389459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FACC3-A39C-DD99-B3AA-A07430B6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cs typeface="Times New Roman" panose="02020603050405020304" pitchFamily="18" charset="0"/>
              </a:rPr>
              <a:t>Hazard Mitigation Assistance (HMA) Programs</a:t>
            </a:r>
            <a:endParaRPr lang="en-US" sz="3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17D0A-F1EB-7011-3E9F-DF6258420C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The primary Hazard Mitigation Assistance Programs include the Hazard Mitigation Grant Program (HMGP), Building Resilient Infrastructure and Communities (BRIC), and Flood Mitigation Assistance (FMA).</a:t>
            </a:r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FD2D158-BC4A-0761-285C-6770396AC9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08627" y="1502229"/>
            <a:ext cx="4402029" cy="487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5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1EFC-A8FE-BE43-1AAD-E372755F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Public Assistance (PA) Grant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AF3BB-4F6E-35E4-1939-1525CD3B0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The Public Assistance Program provides supplemental grants to impacted state, tribal, territorial, local governments, and certain types of private non-profits following a presidential disaster declaration to assist in community recovery. This program is not for individuals.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7278F-FFFF-CF78-4EFB-18D481251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Emergency Work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A- Debris Removal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B- Emergency Protective Measures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Permanent Work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C- Roads and Bridges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D- Water Control Facilities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E- Public Buildings and Content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F- Public Utilities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G- Parks, Recreational, and other Facilities</a:t>
            </a:r>
          </a:p>
        </p:txBody>
      </p:sp>
    </p:spTree>
    <p:extLst>
      <p:ext uri="{BB962C8B-B14F-4D97-AF65-F5344CB8AC3E}">
        <p14:creationId xmlns:p14="http://schemas.microsoft.com/office/powerpoint/2010/main" val="362319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59CD-252D-8AE6-00A4-8C50CDA9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74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Individual Assistance (IA)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3234C-58BD-DACF-B9CB-3D358F00B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54" y="1198484"/>
            <a:ext cx="11532092" cy="5184559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Mass Care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Individuals and Households Program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Housing Assistance</a:t>
            </a:r>
          </a:p>
          <a:p>
            <a:pPr lvl="2"/>
            <a:r>
              <a:rPr lang="en-US" dirty="0">
                <a:latin typeface="+mj-lt"/>
                <a:cs typeface="Times New Roman" panose="02020603050405020304" pitchFamily="18" charset="0"/>
              </a:rPr>
              <a:t>Lodging reimbursement, rental assistance, home repair assistance, home replacement assistance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Other Needs Assistance</a:t>
            </a:r>
          </a:p>
          <a:p>
            <a:pPr lvl="2"/>
            <a:r>
              <a:rPr lang="en-US" dirty="0">
                <a:latin typeface="+mj-lt"/>
                <a:cs typeface="Times New Roman" panose="02020603050405020304" pitchFamily="18" charset="0"/>
              </a:rPr>
              <a:t>Transportation assistance, group flood insurance policy, funeral assistance, medical and dental assistance, childcare assistance, moving and storage assistance, critical needs assistance, and clean and removal assistance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Disaster Case Management</a:t>
            </a:r>
          </a:p>
          <a:p>
            <a:pPr lvl="1" algn="just"/>
            <a:r>
              <a:rPr lang="en-US" dirty="0">
                <a:latin typeface="+mj-lt"/>
                <a:cs typeface="Times New Roman" panose="02020603050405020304" pitchFamily="18" charset="0"/>
              </a:rPr>
              <a:t>Help survivors create and act on a disaster recovery plan to meet disaster caused unmet needs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Crisis Counseling Assistance and Training Program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Disaster Legal Services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Disaster Unemployment Assistance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Voluntary Agency Coordination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FEMA’s Voluntary Agency Coordination Section is staffed by personnel known as Voluntary Agency Liaisons (VALs). VALs establish and maintain relationships among Federal and SLTT governments, as well as voluntary, faith-based and community organizations active in preparedness, response, and recovery</a:t>
            </a:r>
          </a:p>
        </p:txBody>
      </p:sp>
    </p:spTree>
    <p:extLst>
      <p:ext uri="{BB962C8B-B14F-4D97-AF65-F5344CB8AC3E}">
        <p14:creationId xmlns:p14="http://schemas.microsoft.com/office/powerpoint/2010/main" val="393373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96AF-39BB-C4CB-EE35-433BC0818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6045"/>
            <a:ext cx="10515600" cy="134826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IA Reform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cs typeface="Times New Roman" panose="02020603050405020304" pitchFamily="18" charset="0"/>
              </a:rPr>
              <a:t>These changes apply to disasters declared on or after March 22, 2024.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3E479-5540-B023-E8ED-7D03E192C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51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Expanded Eligibility to help more people recover faster.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Simplified Other Needs Assistance- An SBA loan application is no longer required to apply for other assistance.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Help Underinsured People- If you received an insurance payout that did not cover the cost of damage to your home or property, you may still be eligible to receive money from FEMA.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Expanded Criteria for Home Repair Assistance- You may receive money to repair the parts of your home damaged by the disaster regardless of pre-existing conditions. You can also make repairs that prevent similar damage from future disasters.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Accessibility Improvements- Money to help you make accessibility repairs to your home (such as exterior ramp, grab bars, and paved path to the home entrance) if you have a disability.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Simplified Assistance for Self-employed Applicants- If you are self-employed, FEMA may offer money to repair or replace the disaster-damaged tools and equipment needed to do your job.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Expanded Assistance for Computing Devices- You may now receive money for a personal or family computer that is damaged by a disaster. You may also receive money for additional computers required for work, school or access and functional needs.</a:t>
            </a:r>
          </a:p>
        </p:txBody>
      </p:sp>
    </p:spTree>
    <p:extLst>
      <p:ext uri="{BB962C8B-B14F-4D97-AF65-F5344CB8AC3E}">
        <p14:creationId xmlns:p14="http://schemas.microsoft.com/office/powerpoint/2010/main" val="14885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E5623-267E-73D0-6037-94B602D0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4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IA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D473-9007-D069-9A07-EBBD50C44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82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+mj-lt"/>
                <a:cs typeface="Times New Roman" panose="02020603050405020304" pitchFamily="18" charset="0"/>
              </a:rPr>
              <a:t>Flexible funding provided directly to survivors when they need it most.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Serious Needs Assistance- Money to help you pay for essential items like food, water, baby formula, breastfeeding supplies, medication and other emergency supplies.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Displacement Assistance- Money to help with immediate housing needs if you cannot return to your home because of the disaster. The money can be used to stay in a hotel, with family and friends, or other options while you look for a rental unit.</a:t>
            </a:r>
          </a:p>
          <a:p>
            <a:r>
              <a:rPr lang="en-US" dirty="0">
                <a:latin typeface="+mj-lt"/>
                <a:cs typeface="Times New Roman" panose="02020603050405020304" pitchFamily="18" charset="0"/>
              </a:rPr>
              <a:t>Simplified Application Process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Streamlined Temporary Housing Assistance Applications- Reduced documentation requirements if you are seeking continued temporary housing assistance.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Removed Barriers for Late Applicants- If you are requesting approval for a late application, you no longer have to provide documentation supporting the reason for your late application.</a:t>
            </a:r>
          </a:p>
          <a:p>
            <a:pPr lvl="1"/>
            <a:r>
              <a:rPr lang="en-US" dirty="0">
                <a:latin typeface="+mj-lt"/>
                <a:cs typeface="Times New Roman" panose="02020603050405020304" pitchFamily="18" charset="0"/>
              </a:rPr>
              <a:t>Simplified Appeals Process- If you disagree with a FEMA decision and wish to appeal, you will no longer need to provide a signed, written appeal letter to accompany the supporting documentation.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3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253C-3A9E-89B1-84BF-540F7BA7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State Homeland Security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1FC09-B15F-026A-9740-FD39E3B29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88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Broad flexible grant that supports a wide range of activities</a:t>
            </a:r>
          </a:p>
          <a:p>
            <a:endParaRPr lang="en-US" sz="1300" dirty="0"/>
          </a:p>
          <a:p>
            <a:r>
              <a:rPr lang="en-US" dirty="0"/>
              <a:t>818 different organizations have received over 3,500 awards in the last 22 years – totaling over $223 million</a:t>
            </a:r>
          </a:p>
          <a:p>
            <a:endParaRPr lang="en-US" sz="1300" dirty="0"/>
          </a:p>
          <a:p>
            <a:r>
              <a:rPr lang="en-US" dirty="0"/>
              <a:t>Current National Priority Areas:</a:t>
            </a:r>
          </a:p>
          <a:p>
            <a:pPr lvl="1"/>
            <a:r>
              <a:rPr lang="en-US" dirty="0"/>
              <a:t>Protecting Soft Targets and Crowded Places</a:t>
            </a:r>
          </a:p>
          <a:p>
            <a:pPr lvl="1"/>
            <a:r>
              <a:rPr lang="en-US" dirty="0"/>
              <a:t>Combatting Domestic Violent Extremism</a:t>
            </a:r>
          </a:p>
          <a:p>
            <a:pPr lvl="1"/>
            <a:r>
              <a:rPr lang="en-US" dirty="0"/>
              <a:t>Intelligence &amp; Information Sharing</a:t>
            </a:r>
          </a:p>
          <a:p>
            <a:pPr lvl="1"/>
            <a:r>
              <a:rPr lang="en-US" dirty="0"/>
              <a:t>Election Security</a:t>
            </a:r>
          </a:p>
          <a:p>
            <a:pPr lvl="1"/>
            <a:r>
              <a:rPr lang="en-US" dirty="0"/>
              <a:t>Enhancing Community Preparedness &amp; Resilience</a:t>
            </a:r>
          </a:p>
          <a:p>
            <a:pPr lvl="1"/>
            <a:r>
              <a:rPr lang="en-US" dirty="0"/>
              <a:t>Cybersecurity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3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19492</TotalTime>
  <Words>1293</Words>
  <Application>Microsoft Office PowerPoint</Application>
  <PresentationFormat>Widescreen</PresentationFormat>
  <Paragraphs>139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Times New Roman</vt:lpstr>
      <vt:lpstr>Office Theme</vt:lpstr>
      <vt:lpstr>WVEMD  Grant Programs</vt:lpstr>
      <vt:lpstr>Objectives</vt:lpstr>
      <vt:lpstr>The Big Picture</vt:lpstr>
      <vt:lpstr>Hazard Mitigation Assistance (HMA) Programs</vt:lpstr>
      <vt:lpstr>Public Assistance (PA) Grant Program</vt:lpstr>
      <vt:lpstr>Individual Assistance (IA) Programs</vt:lpstr>
      <vt:lpstr>IA Reform These changes apply to disasters declared on or after March 22, 2024. </vt:lpstr>
      <vt:lpstr>IA Reform</vt:lpstr>
      <vt:lpstr>State Homeland Security Grant</vt:lpstr>
      <vt:lpstr>Emergency Management Performance Grant</vt:lpstr>
      <vt:lpstr>State and Local Cybersecurity Grant</vt:lpstr>
      <vt:lpstr>Local Emergency Planning Committee Grant</vt:lpstr>
      <vt:lpstr>Hazardous Materials/Pipeline Grants</vt:lpstr>
      <vt:lpstr>Nonprofit Security Grant</vt:lpstr>
      <vt:lpstr>Other FEMA Grant Programs</vt:lpstr>
      <vt:lpstr>The Bottom Line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Barnett, Ginger SC</dc:creator>
  <cp:lastModifiedBy>Hoge, David K.</cp:lastModifiedBy>
  <cp:revision>15</cp:revision>
  <cp:lastPrinted>2024-09-25T16:15:12Z</cp:lastPrinted>
  <dcterms:created xsi:type="dcterms:W3CDTF">2024-09-09T18:37:54Z</dcterms:created>
  <dcterms:modified xsi:type="dcterms:W3CDTF">2024-09-27T12:46:05Z</dcterms:modified>
</cp:coreProperties>
</file>